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265" r:id="rId3"/>
    <p:sldId id="257" r:id="rId4"/>
    <p:sldId id="261" r:id="rId5"/>
    <p:sldId id="258" r:id="rId6"/>
    <p:sldId id="259" r:id="rId7"/>
    <p:sldId id="291" r:id="rId8"/>
    <p:sldId id="262" r:id="rId9"/>
    <p:sldId id="266" r:id="rId10"/>
    <p:sldId id="267" r:id="rId11"/>
    <p:sldId id="264" r:id="rId12"/>
    <p:sldId id="268" r:id="rId13"/>
    <p:sldId id="292" r:id="rId14"/>
    <p:sldId id="270" r:id="rId15"/>
    <p:sldId id="285" r:id="rId16"/>
    <p:sldId id="272" r:id="rId17"/>
    <p:sldId id="273" r:id="rId18"/>
    <p:sldId id="293" r:id="rId19"/>
    <p:sldId id="275" r:id="rId20"/>
    <p:sldId id="276" r:id="rId21"/>
    <p:sldId id="295" r:id="rId22"/>
    <p:sldId id="278" r:id="rId23"/>
    <p:sldId id="279" r:id="rId24"/>
    <p:sldId id="281" r:id="rId25"/>
    <p:sldId id="282" r:id="rId26"/>
    <p:sldId id="283" r:id="rId27"/>
    <p:sldId id="260"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B31"/>
    <a:srgbClr val="262626"/>
    <a:srgbClr val="0F0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58990-D641-4A09-A2D7-34003FF039CB}" v="6" dt="2020-12-30T13:08:26.724"/>
  </p1510:revLst>
</p1510:revInfo>
</file>

<file path=ppt/tableStyles.xml><?xml version="1.0" encoding="utf-8"?>
<a:tblStyleLst xmlns:a="http://schemas.openxmlformats.org/drawingml/2006/main" def="{5C22544A-7EE6-4342-B048-85BDC9FD1C3A}">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AF606853-7671-496A-8E4F-DF71F8EC918B}" styleName="深色樣式 1 - 輔色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68414" autoAdjust="0"/>
  </p:normalViewPr>
  <p:slideViewPr>
    <p:cSldViewPr snapToGrid="0">
      <p:cViewPr>
        <p:scale>
          <a:sx n="50" d="100"/>
          <a:sy n="50" d="100"/>
        </p:scale>
        <p:origin x="1771"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260FFD-E6C3-4153-BDE2-FC2FB65D1986}" type="datetimeFigureOut">
              <a:rPr lang="zh-TW" altLang="en-US" smtClean="0"/>
              <a:t>2021/1/1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E2E39-B66C-4833-9540-9588D4E73400}" type="slidenum">
              <a:rPr lang="zh-TW" altLang="en-US" smtClean="0"/>
              <a:t>‹#›</a:t>
            </a:fld>
            <a:endParaRPr lang="zh-TW" altLang="en-US"/>
          </a:p>
        </p:txBody>
      </p:sp>
    </p:spTree>
    <p:extLst>
      <p:ext uri="{BB962C8B-B14F-4D97-AF65-F5344CB8AC3E}">
        <p14:creationId xmlns:p14="http://schemas.microsoft.com/office/powerpoint/2010/main" val="84001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a:t>
            </a:fld>
            <a:endParaRPr lang="zh-TW" altLang="en-US"/>
          </a:p>
        </p:txBody>
      </p:sp>
    </p:spTree>
    <p:extLst>
      <p:ext uri="{BB962C8B-B14F-4D97-AF65-F5344CB8AC3E}">
        <p14:creationId xmlns:p14="http://schemas.microsoft.com/office/powerpoint/2010/main" val="242117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13</a:t>
            </a:fld>
            <a:endParaRPr lang="zh-TW" altLang="en-US"/>
          </a:p>
        </p:txBody>
      </p:sp>
    </p:spTree>
    <p:extLst>
      <p:ext uri="{BB962C8B-B14F-4D97-AF65-F5344CB8AC3E}">
        <p14:creationId xmlns:p14="http://schemas.microsoft.com/office/powerpoint/2010/main" val="294408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u="none" strike="noStrike" kern="1200" dirty="0">
                <a:solidFill>
                  <a:schemeClr val="tx1"/>
                </a:solidFill>
                <a:effectLst/>
                <a:latin typeface="+mn-lt"/>
                <a:ea typeface="+mn-ea"/>
                <a:cs typeface="+mn-cs"/>
              </a:rPr>
              <a:t>這邊我們跑了</a:t>
            </a:r>
            <a:r>
              <a:rPr lang="en-US" altLang="zh-TW" sz="1200" b="0" i="0" u="none" strike="noStrike" kern="1200" dirty="0">
                <a:solidFill>
                  <a:schemeClr val="tx1"/>
                </a:solidFill>
                <a:effectLst/>
                <a:latin typeface="+mn-lt"/>
                <a:ea typeface="+mn-ea"/>
                <a:cs typeface="+mn-cs"/>
              </a:rPr>
              <a:t>8</a:t>
            </a:r>
            <a:r>
              <a:rPr lang="zh-TW" altLang="en-US" sz="1200" b="0" i="0" u="none" strike="noStrike" kern="1200" dirty="0">
                <a:solidFill>
                  <a:schemeClr val="tx1"/>
                </a:solidFill>
                <a:effectLst/>
                <a:latin typeface="+mn-lt"/>
                <a:ea typeface="+mn-ea"/>
                <a:cs typeface="+mn-cs"/>
              </a:rPr>
              <a:t>個模型，分別是</a:t>
            </a:r>
            <a:r>
              <a:rPr lang="en-US" altLang="zh-TW" sz="1200" b="0" i="0" u="none" strike="noStrike" kern="1200" dirty="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14</a:t>
            </a:fld>
            <a:endParaRPr lang="zh-TW" altLang="en-US"/>
          </a:p>
        </p:txBody>
      </p:sp>
    </p:spTree>
    <p:extLst>
      <p:ext uri="{BB962C8B-B14F-4D97-AF65-F5344CB8AC3E}">
        <p14:creationId xmlns:p14="http://schemas.microsoft.com/office/powerpoint/2010/main" val="3698190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模型結果</a:t>
            </a:r>
          </a:p>
          <a:p>
            <a:r>
              <a:rPr lang="zh-TW" altLang="en-US" dirty="0"/>
              <a:t>比較不同的模型，分別列出</a:t>
            </a:r>
            <a:r>
              <a:rPr lang="en-US" altLang="zh-TW" dirty="0"/>
              <a:t>MAE</a:t>
            </a:r>
            <a:r>
              <a:rPr lang="zh-TW" altLang="en-US" dirty="0"/>
              <a:t>、</a:t>
            </a:r>
            <a:r>
              <a:rPr lang="en-US" altLang="zh-TW" dirty="0"/>
              <a:t>RMSE</a:t>
            </a:r>
          </a:p>
          <a:p>
            <a:r>
              <a:rPr lang="en-US" altLang="zh-TW" dirty="0"/>
              <a:t>MAE </a:t>
            </a:r>
            <a:r>
              <a:rPr lang="zh-TW" altLang="en-US" dirty="0"/>
              <a:t>落在 </a:t>
            </a:r>
            <a:r>
              <a:rPr lang="en-US" altLang="zh-TW" dirty="0"/>
              <a:t>~ </a:t>
            </a:r>
            <a:r>
              <a:rPr lang="zh-TW" altLang="en-US" dirty="0"/>
              <a:t>範圍</a:t>
            </a:r>
          </a:p>
          <a:p>
            <a:r>
              <a:rPr lang="en-US" altLang="zh-TW" dirty="0"/>
              <a:t>RMSE</a:t>
            </a:r>
            <a:r>
              <a:rPr lang="zh-TW" altLang="en-US" dirty="0"/>
              <a:t>落在 </a:t>
            </a:r>
            <a:r>
              <a:rPr lang="en-US" altLang="zh-TW" dirty="0"/>
              <a:t>~ </a:t>
            </a:r>
            <a:r>
              <a:rPr lang="zh-TW" altLang="en-US" dirty="0"/>
              <a:t>範圍</a:t>
            </a:r>
          </a:p>
          <a:p>
            <a:r>
              <a:rPr lang="zh-TW" altLang="en-US" dirty="0"/>
              <a:t>其中 </a:t>
            </a:r>
            <a:r>
              <a:rPr lang="en-US" altLang="zh-TW" dirty="0"/>
              <a:t>Random Forest </a:t>
            </a:r>
            <a:r>
              <a:rPr lang="zh-TW" altLang="en-US" dirty="0"/>
              <a:t>的表現是最好的</a:t>
            </a:r>
          </a:p>
          <a:p>
            <a:r>
              <a:rPr lang="zh-TW" altLang="en-US" dirty="0"/>
              <a:t>這邊的圖形是有經過調參的</a:t>
            </a:r>
          </a:p>
          <a:p>
            <a:endParaRPr lang="zh-TW" altLang="en-US" dirty="0"/>
          </a:p>
          <a:p>
            <a:r>
              <a:rPr lang="zh-TW" altLang="en-US" dirty="0"/>
              <a:t>備註</a:t>
            </a:r>
            <a:r>
              <a:rPr lang="en-US" altLang="zh-TW" dirty="0"/>
              <a:t>:</a:t>
            </a:r>
          </a:p>
          <a:p>
            <a:r>
              <a:rPr lang="en-US" altLang="zh-TW" dirty="0"/>
              <a:t>stacking</a:t>
            </a:r>
            <a:r>
              <a:rPr lang="zh-TW" altLang="en-US" dirty="0"/>
              <a:t>的方式</a:t>
            </a:r>
            <a:r>
              <a:rPr lang="en-US" altLang="zh-TW" dirty="0"/>
              <a:t>: </a:t>
            </a:r>
            <a:r>
              <a:rPr lang="zh-TW" altLang="en-US" dirty="0"/>
              <a:t>考慮 </a:t>
            </a:r>
            <a:r>
              <a:rPr lang="en-US" altLang="zh-TW" dirty="0" err="1"/>
              <a:t>gbdt</a:t>
            </a:r>
            <a:r>
              <a:rPr lang="en-US" altLang="zh-TW" dirty="0"/>
              <a:t> regression tree + meta learner (random forest)</a:t>
            </a:r>
          </a:p>
          <a:p>
            <a:r>
              <a:rPr lang="en-US" altLang="zh-TW" dirty="0" err="1"/>
              <a:t>RidgeCV</a:t>
            </a:r>
            <a:r>
              <a:rPr lang="en-US" altLang="zh-TW" dirty="0"/>
              <a:t> (choose alpha)</a:t>
            </a:r>
          </a:p>
          <a:p>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15</a:t>
            </a:fld>
            <a:endParaRPr lang="zh-TW" altLang="en-US"/>
          </a:p>
        </p:txBody>
      </p:sp>
    </p:spTree>
    <p:extLst>
      <p:ext uri="{BB962C8B-B14F-4D97-AF65-F5344CB8AC3E}">
        <p14:creationId xmlns:p14="http://schemas.microsoft.com/office/powerpoint/2010/main" val="85670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這邊分別印出回歸模型的係數</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取完絕對值比較大的幾個係數都是地區的</a:t>
            </a:r>
            <a:r>
              <a:rPr lang="en-US" altLang="zh-TW" sz="1200" b="0" i="0" u="none" strike="noStrike" kern="1200" dirty="0">
                <a:solidFill>
                  <a:schemeClr val="tx1"/>
                </a:solidFill>
                <a:effectLst/>
                <a:latin typeface="+mn-lt"/>
                <a:ea typeface="+mn-ea"/>
                <a:cs typeface="+mn-cs"/>
              </a:rPr>
              <a:t>one-hot encoding</a:t>
            </a:r>
            <a:r>
              <a:rPr lang="zh-TW" altLang="en-US" sz="1200" b="0" i="0" u="none" strike="noStrike" kern="1200" dirty="0">
                <a:solidFill>
                  <a:schemeClr val="tx1"/>
                </a:solidFill>
                <a:effectLst/>
                <a:latin typeface="+mn-lt"/>
                <a:ea typeface="+mn-ea"/>
                <a:cs typeface="+mn-cs"/>
              </a:rPr>
              <a:t>，除了坪數</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坪數大租金大，</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地區的</a:t>
            </a:r>
            <a:r>
              <a:rPr lang="en-US" altLang="zh-TW" sz="1200" b="0" i="0" u="none" strike="noStrike" kern="1200" dirty="0">
                <a:solidFill>
                  <a:schemeClr val="tx1"/>
                </a:solidFill>
                <a:effectLst/>
                <a:latin typeface="+mn-lt"/>
                <a:ea typeface="+mn-ea"/>
                <a:cs typeface="+mn-cs"/>
              </a:rPr>
              <a:t>encoding</a:t>
            </a:r>
            <a:r>
              <a:rPr lang="zh-TW" altLang="en-US" sz="1200" b="0" i="0" u="none" strike="noStrike" kern="1200" dirty="0">
                <a:solidFill>
                  <a:schemeClr val="tx1"/>
                </a:solidFill>
                <a:effectLst/>
                <a:latin typeface="+mn-lt"/>
                <a:ea typeface="+mn-ea"/>
                <a:cs typeface="+mn-cs"/>
              </a:rPr>
              <a:t>大致上也都符合我們的預期</a:t>
            </a:r>
            <a:endParaRPr lang="zh-TW" altLang="en-US" b="0" dirty="0">
              <a:effectLst/>
            </a:endParaRPr>
          </a:p>
          <a:p>
            <a:pPr rtl="0"/>
            <a:r>
              <a:rPr lang="zh-TW" altLang="en-US" sz="1200" b="0" i="0" u="none" strike="noStrike" kern="1200" dirty="0">
                <a:solidFill>
                  <a:schemeClr val="tx1"/>
                </a:solidFill>
                <a:effectLst/>
                <a:latin typeface="+mn-lt"/>
                <a:ea typeface="+mn-ea"/>
                <a:cs typeface="+mn-cs"/>
              </a:rPr>
              <a:t>舉例來說像是最大的 </a:t>
            </a:r>
            <a:r>
              <a:rPr lang="en-US" altLang="zh-TW" sz="1200" b="0" i="0" u="none" strike="noStrike" kern="1200" dirty="0">
                <a:solidFill>
                  <a:schemeClr val="tx1"/>
                </a:solidFill>
                <a:effectLst/>
                <a:latin typeface="+mn-lt"/>
                <a:ea typeface="+mn-ea"/>
                <a:cs typeface="+mn-cs"/>
              </a:rPr>
              <a:t>1702</a:t>
            </a:r>
            <a:r>
              <a:rPr lang="zh-TW" altLang="en-US" sz="1200" b="0" i="0" u="none" strike="noStrike" kern="1200" dirty="0">
                <a:solidFill>
                  <a:schemeClr val="tx1"/>
                </a:solidFill>
                <a:effectLst/>
                <a:latin typeface="+mn-lt"/>
                <a:ea typeface="+mn-ea"/>
                <a:cs typeface="+mn-cs"/>
              </a:rPr>
              <a:t>信義區 </a:t>
            </a:r>
            <a:r>
              <a:rPr lang="en-US" altLang="zh-TW" sz="1200" b="0" i="0" u="none" strike="noStrike" kern="1200" dirty="0">
                <a:solidFill>
                  <a:schemeClr val="tx1"/>
                </a:solidFill>
                <a:effectLst/>
                <a:latin typeface="+mn-lt"/>
                <a:ea typeface="+mn-ea"/>
                <a:cs typeface="+mn-cs"/>
              </a:rPr>
              <a:t>1708</a:t>
            </a:r>
            <a:r>
              <a:rPr lang="zh-TW" altLang="en-US" sz="1200" b="0" i="0" u="none" strike="noStrike" kern="1200" dirty="0">
                <a:solidFill>
                  <a:schemeClr val="tx1"/>
                </a:solidFill>
                <a:effectLst/>
                <a:latin typeface="+mn-lt"/>
                <a:ea typeface="+mn-ea"/>
                <a:cs typeface="+mn-cs"/>
              </a:rPr>
              <a:t>大安區 </a:t>
            </a:r>
            <a:r>
              <a:rPr lang="en-US" altLang="zh-TW" sz="1200" b="0" i="0" u="none" strike="noStrike" kern="1200" dirty="0">
                <a:solidFill>
                  <a:schemeClr val="tx1"/>
                </a:solidFill>
                <a:effectLst/>
                <a:latin typeface="+mn-lt"/>
                <a:ea typeface="+mn-ea"/>
                <a:cs typeface="+mn-cs"/>
              </a:rPr>
              <a:t>1101</a:t>
            </a:r>
            <a:r>
              <a:rPr lang="zh-TW" altLang="en-US" sz="1200" b="0" i="0" u="none" strike="noStrike" kern="1200" dirty="0">
                <a:solidFill>
                  <a:schemeClr val="tx1"/>
                </a:solidFill>
                <a:effectLst/>
                <a:latin typeface="+mn-lt"/>
                <a:ea typeface="+mn-ea"/>
                <a:cs typeface="+mn-cs"/>
              </a:rPr>
              <a:t>三芝 </a:t>
            </a:r>
            <a:r>
              <a:rPr lang="en-US" altLang="zh-TW" sz="1200" b="0" i="0" u="none" strike="noStrike" kern="1200" dirty="0">
                <a:solidFill>
                  <a:schemeClr val="tx1"/>
                </a:solidFill>
                <a:effectLst/>
                <a:latin typeface="+mn-lt"/>
                <a:ea typeface="+mn-ea"/>
                <a:cs typeface="+mn-cs"/>
              </a:rPr>
              <a:t>1121</a:t>
            </a:r>
            <a:r>
              <a:rPr lang="zh-TW" altLang="en-US" sz="1200" b="0" i="0" u="none" strike="noStrike" kern="1200" dirty="0">
                <a:solidFill>
                  <a:schemeClr val="tx1"/>
                </a:solidFill>
                <a:effectLst/>
                <a:latin typeface="+mn-lt"/>
                <a:ea typeface="+mn-ea"/>
                <a:cs typeface="+mn-cs"/>
              </a:rPr>
              <a:t>石碇</a:t>
            </a:r>
            <a:endParaRPr lang="zh-TW" altLang="en-US" b="0" dirty="0">
              <a:effectLst/>
            </a:endParaRPr>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16</a:t>
            </a:fld>
            <a:endParaRPr lang="zh-TW" altLang="en-US"/>
          </a:p>
        </p:txBody>
      </p:sp>
    </p:spTree>
    <p:extLst>
      <p:ext uri="{BB962C8B-B14F-4D97-AF65-F5344CB8AC3E}">
        <p14:creationId xmlns:p14="http://schemas.microsoft.com/office/powerpoint/2010/main" val="267867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random forest</a:t>
            </a:r>
            <a:r>
              <a:rPr lang="zh-TW" altLang="en-US" sz="1200" b="0" i="0" u="none" strike="noStrike" kern="1200" dirty="0">
                <a:solidFill>
                  <a:schemeClr val="tx1"/>
                </a:solidFill>
                <a:effectLst/>
                <a:latin typeface="+mn-lt"/>
                <a:ea typeface="+mn-ea"/>
                <a:cs typeface="+mn-cs"/>
              </a:rPr>
              <a:t>表現最好，所以我們主要看他的</a:t>
            </a:r>
            <a:r>
              <a:rPr lang="en-US" altLang="zh-TW" sz="1200" b="0" i="0" u="none" strike="noStrike" kern="1200" dirty="0" err="1">
                <a:solidFill>
                  <a:schemeClr val="tx1"/>
                </a:solidFill>
                <a:effectLst/>
                <a:latin typeface="+mn-lt"/>
                <a:ea typeface="+mn-ea"/>
                <a:cs typeface="+mn-cs"/>
              </a:rPr>
              <a:t>feature_importances</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最重要的前三個變數分別是 坪數、鄉鎮市區、月管理費 </a:t>
            </a:r>
            <a:endParaRPr lang="zh-TW" altLang="en-US" b="0" dirty="0">
              <a:effectLst/>
            </a:endParaRPr>
          </a:p>
          <a:p>
            <a:pPr rtl="0"/>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tree base </a:t>
            </a:r>
            <a:r>
              <a:rPr lang="zh-TW" altLang="en-US" sz="1200" b="0" i="0" u="none" strike="noStrike" kern="1200" dirty="0">
                <a:solidFill>
                  <a:schemeClr val="tx1"/>
                </a:solidFill>
                <a:effectLst/>
                <a:latin typeface="+mn-lt"/>
                <a:ea typeface="+mn-ea"/>
                <a:cs typeface="+mn-cs"/>
              </a:rPr>
              <a:t>不需要做 標準化跟 </a:t>
            </a:r>
            <a:r>
              <a:rPr lang="en-US" altLang="zh-TW" sz="1200" b="0" i="0" u="none" strike="noStrike" kern="1200" dirty="0">
                <a:solidFill>
                  <a:schemeClr val="tx1"/>
                </a:solidFill>
                <a:effectLst/>
                <a:latin typeface="+mn-lt"/>
                <a:ea typeface="+mn-ea"/>
                <a:cs typeface="+mn-cs"/>
              </a:rPr>
              <a:t>one-hot encoding</a:t>
            </a:r>
            <a:r>
              <a:rPr lang="zh-TW" altLang="en-US" sz="1200" b="0" i="0" u="none" strike="noStrike" kern="1200" dirty="0">
                <a:solidFill>
                  <a:schemeClr val="tx1"/>
                </a:solidFill>
                <a:effectLst/>
                <a:latin typeface="+mn-lt"/>
                <a:ea typeface="+mn-ea"/>
                <a:cs typeface="+mn-cs"/>
              </a:rPr>
              <a:t>，所以會有鄉鎮市區</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坪數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很直觀，一般計算房價最重要的因素</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鄉鎮市區</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房屋物件所在的區域 例如中正區信義區房價會比新北其他區域的還要高很多</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月管理費</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我們討論的結果是當房屋物件比較高級</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像是豪宅，或是高級社區</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，可能會有管理員、游泳池、健身房、三溫暖等等，這些都會讓管理費很高，所以管理費可能是判斷房屋高不高檔的一個重要關鍵</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建物類型</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公寓 透天 電梯大樓 華廈 店面</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物件類型</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整層住家 獨立套房 分租套房 雅房</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17</a:t>
            </a:fld>
            <a:endParaRPr lang="zh-TW" altLang="en-US"/>
          </a:p>
        </p:txBody>
      </p:sp>
    </p:spTree>
    <p:extLst>
      <p:ext uri="{BB962C8B-B14F-4D97-AF65-F5344CB8AC3E}">
        <p14:creationId xmlns:p14="http://schemas.microsoft.com/office/powerpoint/2010/main" val="887161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在這邊是基於前面的</a:t>
            </a:r>
            <a:r>
              <a:rPr lang="en-US" altLang="zh-TW" sz="1200" b="0" i="0" u="none" strike="noStrike" kern="1200" dirty="0">
                <a:solidFill>
                  <a:schemeClr val="tx1"/>
                </a:solidFill>
                <a:effectLst/>
                <a:latin typeface="+mn-lt"/>
                <a:ea typeface="+mn-ea"/>
                <a:cs typeface="+mn-cs"/>
              </a:rPr>
              <a:t>model</a:t>
            </a:r>
            <a:r>
              <a:rPr lang="zh-TW" altLang="en-US" sz="1200" b="0" i="0" u="none" strike="noStrike" kern="1200" dirty="0">
                <a:solidFill>
                  <a:schemeClr val="tx1"/>
                </a:solidFill>
                <a:effectLst/>
                <a:latin typeface="+mn-lt"/>
                <a:ea typeface="+mn-ea"/>
                <a:cs typeface="+mn-cs"/>
              </a:rPr>
              <a:t>想要更深入的探討</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我們依照不同的物件類型來看說模型的預測結果會不會針對不同的物件類型而有差異</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模型還是同一個，只是想說會不會對於某種物件類型預測的比較不好</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結果</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雅房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整層住家但有可能是因為</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雅房本身就便宜，例如只用</a:t>
            </a:r>
            <a:r>
              <a:rPr lang="en-US" altLang="zh-TW"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萬多塊，所以直接計算</a:t>
            </a:r>
            <a:r>
              <a:rPr lang="en-US" altLang="zh-TW" sz="1200" b="0" i="0" u="none" strike="noStrike" kern="1200" dirty="0">
                <a:solidFill>
                  <a:schemeClr val="tx1"/>
                </a:solidFill>
                <a:effectLst/>
                <a:latin typeface="+mn-lt"/>
                <a:ea typeface="+mn-ea"/>
                <a:cs typeface="+mn-cs"/>
              </a:rPr>
              <a:t>MAE</a:t>
            </a:r>
            <a:r>
              <a:rPr lang="zh-TW" altLang="en-US" sz="1200" b="0" i="0" u="none" strike="noStrike" kern="1200" dirty="0">
                <a:solidFill>
                  <a:schemeClr val="tx1"/>
                </a:solidFill>
                <a:effectLst/>
                <a:latin typeface="+mn-lt"/>
                <a:ea typeface="+mn-ea"/>
                <a:cs typeface="+mn-cs"/>
              </a:rPr>
              <a:t>，值自然會小</a:t>
            </a:r>
            <a:endParaRPr lang="zh-TW" altLang="en-US" b="0" dirty="0">
              <a:effectLst/>
            </a:endParaRPr>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18</a:t>
            </a:fld>
            <a:endParaRPr lang="zh-TW" altLang="en-US"/>
          </a:p>
        </p:txBody>
      </p:sp>
    </p:spTree>
    <p:extLst>
      <p:ext uri="{BB962C8B-B14F-4D97-AF65-F5344CB8AC3E}">
        <p14:creationId xmlns:p14="http://schemas.microsoft.com/office/powerpoint/2010/main" val="1982801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模型改善</a:t>
            </a:r>
            <a:endParaRPr lang="zh-TW" altLang="en-US" b="0" dirty="0">
              <a:effectLst/>
            </a:endParaRPr>
          </a:p>
          <a:p>
            <a:pPr rtl="0"/>
            <a:r>
              <a:rPr lang="en-US" altLang="zh-TW"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對於</a:t>
            </a:r>
            <a:r>
              <a:rPr lang="en-US" altLang="zh-TW" sz="1200" b="0" i="0" u="none" strike="noStrike" kern="1200" dirty="0">
                <a:solidFill>
                  <a:schemeClr val="tx1"/>
                </a:solidFill>
                <a:effectLst/>
                <a:latin typeface="+mn-lt"/>
                <a:ea typeface="+mn-ea"/>
                <a:cs typeface="+mn-cs"/>
              </a:rPr>
              <a:t>y</a:t>
            </a:r>
            <a:r>
              <a:rPr lang="zh-TW" altLang="en-US" sz="1200" b="0" i="0" u="none" strike="noStrike" kern="1200" dirty="0">
                <a:solidFill>
                  <a:schemeClr val="tx1"/>
                </a:solidFill>
                <a:effectLst/>
                <a:latin typeface="+mn-lt"/>
                <a:ea typeface="+mn-ea"/>
                <a:cs typeface="+mn-cs"/>
              </a:rPr>
              <a:t>取</a:t>
            </a:r>
            <a:r>
              <a:rPr lang="en-US" altLang="zh-TW" sz="1200" b="0" i="0" u="none" strike="noStrike" kern="1200" dirty="0">
                <a:solidFill>
                  <a:schemeClr val="tx1"/>
                </a:solidFill>
                <a:effectLst/>
                <a:latin typeface="+mn-lt"/>
                <a:ea typeface="+mn-ea"/>
                <a:cs typeface="+mn-cs"/>
              </a:rPr>
              <a:t>log</a:t>
            </a:r>
            <a:r>
              <a:rPr lang="zh-TW" altLang="en-US" sz="1200" b="0" i="0" u="none" strike="noStrike" kern="1200" dirty="0">
                <a:solidFill>
                  <a:schemeClr val="tx1"/>
                </a:solidFill>
                <a:effectLst/>
                <a:latin typeface="+mn-lt"/>
                <a:ea typeface="+mn-ea"/>
                <a:cs typeface="+mn-cs"/>
              </a:rPr>
              <a:t>，原因是原本的租金的分布會是右偏，組金較低佔了較多數，</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另外一個原因是因為原本預測出來的租金很多都是負的，取</a:t>
            </a:r>
            <a:r>
              <a:rPr lang="en-US" altLang="zh-TW" sz="1200" b="0" i="0" u="none" strike="noStrike" kern="1200" dirty="0">
                <a:solidFill>
                  <a:schemeClr val="tx1"/>
                </a:solidFill>
                <a:effectLst/>
                <a:latin typeface="+mn-lt"/>
                <a:ea typeface="+mn-ea"/>
                <a:cs typeface="+mn-cs"/>
              </a:rPr>
              <a:t>Log</a:t>
            </a:r>
            <a:r>
              <a:rPr lang="zh-TW" altLang="en-US" sz="1200" b="0" i="0" u="none" strike="noStrike" kern="1200" dirty="0">
                <a:solidFill>
                  <a:schemeClr val="tx1"/>
                </a:solidFill>
                <a:effectLst/>
                <a:latin typeface="+mn-lt"/>
                <a:ea typeface="+mn-ea"/>
                <a:cs typeface="+mn-cs"/>
              </a:rPr>
              <a:t>可以避免預測出現負值</a:t>
            </a:r>
            <a:endParaRPr lang="zh-TW" altLang="en-US" b="0" dirty="0">
              <a:effectLst/>
            </a:endParaRPr>
          </a:p>
          <a:p>
            <a:pPr rtl="0"/>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前面所說的針對不同的物件類型</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獨立套房、分租套房、雅房、整層住家</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分別訓練模型</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en-US" altLang="zh-TW" sz="1200" b="0" i="0" u="none" strike="noStrike" kern="1200" dirty="0">
                <a:solidFill>
                  <a:schemeClr val="tx1"/>
                </a:solidFill>
                <a:effectLst/>
                <a:latin typeface="+mn-lt"/>
                <a:ea typeface="+mn-ea"/>
                <a:cs typeface="+mn-cs"/>
              </a:rPr>
              <a:t>Y</a:t>
            </a:r>
            <a:r>
              <a:rPr lang="zh-TW" altLang="en-US" sz="1200" b="0" i="0" u="none" strike="noStrike" kern="1200" dirty="0">
                <a:solidFill>
                  <a:schemeClr val="tx1"/>
                </a:solidFill>
                <a:effectLst/>
                <a:latin typeface="+mn-lt"/>
                <a:ea typeface="+mn-ea"/>
                <a:cs typeface="+mn-cs"/>
              </a:rPr>
              <a:t>值取</a:t>
            </a:r>
            <a:r>
              <a:rPr lang="en-US" altLang="zh-TW" sz="1200" b="0" i="0" u="none" strike="noStrike" kern="1200" dirty="0">
                <a:solidFill>
                  <a:schemeClr val="tx1"/>
                </a:solidFill>
                <a:effectLst/>
                <a:latin typeface="+mn-lt"/>
                <a:ea typeface="+mn-ea"/>
                <a:cs typeface="+mn-cs"/>
              </a:rPr>
              <a:t>log (regression</a:t>
            </a:r>
            <a:r>
              <a:rPr lang="zh-TW" altLang="en-US" sz="1200" b="0" i="0" u="none" strike="noStrike" kern="1200" dirty="0">
                <a:solidFill>
                  <a:schemeClr val="tx1"/>
                </a:solidFill>
                <a:effectLst/>
                <a:latin typeface="+mn-lt"/>
                <a:ea typeface="+mn-ea"/>
                <a:cs typeface="+mn-cs"/>
              </a:rPr>
              <a:t>模型會變好，</a:t>
            </a:r>
            <a:r>
              <a:rPr lang="en-US" altLang="zh-TW" sz="1200" b="0" i="0" u="none" strike="noStrike" kern="1200" dirty="0">
                <a:solidFill>
                  <a:schemeClr val="tx1"/>
                </a:solidFill>
                <a:effectLst/>
                <a:latin typeface="+mn-lt"/>
                <a:ea typeface="+mn-ea"/>
                <a:cs typeface="+mn-cs"/>
              </a:rPr>
              <a:t>tree-based </a:t>
            </a:r>
            <a:r>
              <a:rPr lang="zh-TW" altLang="en-US" sz="1200" b="0" i="0" u="none" strike="noStrike" kern="1200" dirty="0">
                <a:solidFill>
                  <a:schemeClr val="tx1"/>
                </a:solidFill>
                <a:effectLst/>
                <a:latin typeface="+mn-lt"/>
                <a:ea typeface="+mn-ea"/>
                <a:cs typeface="+mn-cs"/>
              </a:rPr>
              <a:t>模型會變差</a:t>
            </a:r>
            <a:r>
              <a:rPr lang="en-US" altLang="zh-TW" sz="1200" b="0" i="0" u="none" strike="noStrike" kern="1200" dirty="0">
                <a:solidFill>
                  <a:schemeClr val="tx1"/>
                </a:solidFill>
                <a:effectLst/>
                <a:latin typeface="+mn-lt"/>
                <a:ea typeface="+mn-ea"/>
                <a:cs typeface="+mn-cs"/>
              </a:rPr>
              <a:t>)</a:t>
            </a:r>
            <a:endParaRPr lang="zh-TW" altLang="en-US" b="0" dirty="0">
              <a:effectLst/>
            </a:endParaRPr>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19</a:t>
            </a:fld>
            <a:endParaRPr lang="zh-TW" altLang="en-US"/>
          </a:p>
        </p:txBody>
      </p:sp>
    </p:spTree>
    <p:extLst>
      <p:ext uri="{BB962C8B-B14F-4D97-AF65-F5344CB8AC3E}">
        <p14:creationId xmlns:p14="http://schemas.microsoft.com/office/powerpoint/2010/main" val="354501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模型改善</a:t>
            </a:r>
            <a:endParaRPr lang="zh-TW" altLang="en-US" b="0" dirty="0">
              <a:effectLst/>
            </a:endParaRPr>
          </a:p>
          <a:p>
            <a:pPr rtl="0"/>
            <a:r>
              <a:rPr lang="en-US" altLang="zh-TW" sz="1200" b="0" i="0" u="none" strike="noStrike" kern="1200" dirty="0">
                <a:solidFill>
                  <a:schemeClr val="tx1"/>
                </a:solidFill>
                <a:effectLst/>
                <a:latin typeface="+mn-lt"/>
                <a:ea typeface="+mn-ea"/>
                <a:cs typeface="+mn-cs"/>
              </a:rPr>
              <a:t>3.</a:t>
            </a:r>
            <a:r>
              <a:rPr lang="zh-TW" altLang="en-US" sz="1200" b="0" i="0" u="none" strike="noStrike" kern="1200" dirty="0">
                <a:solidFill>
                  <a:schemeClr val="tx1"/>
                </a:solidFill>
                <a:effectLst/>
                <a:latin typeface="+mn-lt"/>
                <a:ea typeface="+mn-ea"/>
                <a:cs typeface="+mn-cs"/>
              </a:rPr>
              <a:t>把極端值用更有標準的方法來定義，本來是 </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現在是使用 </a:t>
            </a:r>
            <a:r>
              <a:rPr lang="en-US" altLang="zh-TW" sz="1200" b="0" i="0" u="none" strike="noStrike" kern="1200" dirty="0">
                <a:solidFill>
                  <a:schemeClr val="tx1"/>
                </a:solidFill>
                <a:effectLst/>
                <a:latin typeface="+mn-lt"/>
                <a:ea typeface="+mn-ea"/>
                <a:cs typeface="+mn-cs"/>
              </a:rPr>
              <a:t>1.5</a:t>
            </a:r>
            <a:r>
              <a:rPr lang="zh-TW" altLang="en-US" sz="1200" b="0" i="0" u="none" strike="noStrike" kern="1200" dirty="0">
                <a:solidFill>
                  <a:schemeClr val="tx1"/>
                </a:solidFill>
                <a:effectLst/>
                <a:latin typeface="+mn-lt"/>
                <a:ea typeface="+mn-ea"/>
                <a:cs typeface="+mn-cs"/>
              </a:rPr>
              <a:t>倍的</a:t>
            </a:r>
            <a:r>
              <a:rPr lang="en-US" altLang="zh-TW" sz="1200" b="0" i="0" u="none" strike="noStrike" kern="1200" dirty="0">
                <a:solidFill>
                  <a:schemeClr val="tx1"/>
                </a:solidFill>
                <a:effectLst/>
                <a:latin typeface="+mn-lt"/>
                <a:ea typeface="+mn-ea"/>
                <a:cs typeface="+mn-cs"/>
              </a:rPr>
              <a:t>IQR</a:t>
            </a:r>
            <a:endParaRPr lang="zh-TW" altLang="en-US" b="0" dirty="0">
              <a:effectLst/>
            </a:endParaRPr>
          </a:p>
          <a:p>
            <a:pPr rtl="0"/>
            <a:r>
              <a:rPr lang="en-US" altLang="zh-TW" sz="1200" b="0" i="0" u="none" strike="noStrike" kern="1200" dirty="0">
                <a:solidFill>
                  <a:schemeClr val="tx1"/>
                </a:solidFill>
                <a:effectLst/>
                <a:latin typeface="+mn-lt"/>
                <a:ea typeface="+mn-ea"/>
                <a:cs typeface="+mn-cs"/>
              </a:rPr>
              <a:t>4.</a:t>
            </a:r>
            <a:r>
              <a:rPr lang="zh-TW" altLang="en-US" sz="1200" b="0" i="0" u="none" strike="noStrike" kern="1200" dirty="0">
                <a:solidFill>
                  <a:schemeClr val="tx1"/>
                </a:solidFill>
                <a:effectLst/>
                <a:latin typeface="+mn-lt"/>
                <a:ea typeface="+mn-ea"/>
                <a:cs typeface="+mn-cs"/>
              </a:rPr>
              <a:t>加入地點重新跑過模型</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考量經緯度去算捷運站的距離，但是沒有比較好</a:t>
            </a:r>
            <a:r>
              <a:rPr lang="en-US" altLang="zh-TW" sz="1200" b="0" i="0" u="none" strike="noStrike" kern="1200" dirty="0">
                <a:solidFill>
                  <a:schemeClr val="tx1"/>
                </a:solidFill>
                <a:effectLst/>
                <a:latin typeface="+mn-lt"/>
                <a:ea typeface="+mn-ea"/>
                <a:cs typeface="+mn-cs"/>
              </a:rPr>
              <a:t>)</a:t>
            </a:r>
            <a:endParaRPr lang="zh-TW" altLang="en-US" b="0" dirty="0">
              <a:effectLst/>
            </a:endParaRPr>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20</a:t>
            </a:fld>
            <a:endParaRPr lang="zh-TW" altLang="en-US"/>
          </a:p>
        </p:txBody>
      </p:sp>
    </p:spTree>
    <p:extLst>
      <p:ext uri="{BB962C8B-B14F-4D97-AF65-F5344CB8AC3E}">
        <p14:creationId xmlns:p14="http://schemas.microsoft.com/office/powerpoint/2010/main" val="1336950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這邊我們想要了解模型關鍵變因的影響探討</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我們把變數成了 基本資訊、交通、家具，舉例來說</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基本資訊</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坪數、地區、月管理費</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會選擇交通跟家具是因為我們覺得這可能是除了基本資訊之外，最重要可能會影響房價的主要因素</a:t>
            </a:r>
            <a:endParaRPr lang="zh-TW" altLang="en-US" b="0" dirty="0">
              <a:effectLst/>
            </a:endParaRPr>
          </a:p>
          <a:p>
            <a:pPr rtl="0"/>
            <a:r>
              <a:rPr lang="zh-TW" altLang="en-US" sz="1200" b="0" i="0" u="none" strike="noStrike" kern="1200" dirty="0">
                <a:solidFill>
                  <a:schemeClr val="tx1"/>
                </a:solidFill>
                <a:effectLst/>
                <a:latin typeface="+mn-lt"/>
                <a:ea typeface="+mn-ea"/>
                <a:cs typeface="+mn-cs"/>
              </a:rPr>
              <a:t>交通  公車站 捷運站  家具 是房東有沒有提供沙發冰箱等等</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從結果來說 加上家具的預測效果會比加上交通還要好，而兩種都加對於模型的預測效果提升最多</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不同變因具體的變數</a:t>
            </a:r>
            <a:endParaRPr lang="zh-TW" altLang="en-US" b="0" dirty="0">
              <a:effectLst/>
            </a:endParaRPr>
          </a:p>
          <a:p>
            <a:pPr rtl="0"/>
            <a:r>
              <a:rPr lang="zh-TW" altLang="en-US" sz="1200" b="0" i="0" u="none" strike="noStrike" kern="1200" dirty="0">
                <a:solidFill>
                  <a:schemeClr val="tx1"/>
                </a:solidFill>
                <a:effectLst/>
                <a:latin typeface="+mn-lt"/>
                <a:ea typeface="+mn-ea"/>
                <a:cs typeface="+mn-cs"/>
              </a:rPr>
              <a:t>交通：</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附近的捷運站數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附近的公車站數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附近的火車站數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附近的高鐵站數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附近的公共自行車數（實驗中）</a:t>
            </a:r>
            <a:r>
              <a:rPr lang="en-US" altLang="zh-TW" sz="1200" b="0" i="0" u="none" strike="noStrike" kern="1200" dirty="0">
                <a:solidFill>
                  <a:schemeClr val="tx1"/>
                </a:solidFill>
                <a:effectLst/>
                <a:latin typeface="+mn-lt"/>
                <a:ea typeface="+mn-ea"/>
                <a:cs typeface="+mn-cs"/>
              </a:rPr>
              <a:t>', </a:t>
            </a:r>
            <a:endParaRPr lang="zh-TW" altLang="en-US" b="0" dirty="0">
              <a:effectLst/>
            </a:endParaRPr>
          </a:p>
          <a:p>
            <a:pPr rtl="0"/>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學校？</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公園？</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百貨公司？</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超商？</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傳統市場？</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夜市？</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附近有</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醫療機構？</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家具：</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床？</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桌子？</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椅子？</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電視？</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熱水器？</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冷氣？</a:t>
            </a:r>
            <a:r>
              <a:rPr lang="en-US" altLang="zh-TW" sz="1200" b="0" i="0" u="none" strike="noStrike" kern="1200" dirty="0">
                <a:solidFill>
                  <a:schemeClr val="tx1"/>
                </a:solidFill>
                <a:effectLst/>
                <a:latin typeface="+mn-lt"/>
                <a:ea typeface="+mn-ea"/>
                <a:cs typeface="+mn-cs"/>
              </a:rPr>
              <a:t>', </a:t>
            </a:r>
            <a:endParaRPr lang="zh-TW" altLang="en-US" b="0" dirty="0">
              <a:effectLst/>
            </a:endParaRPr>
          </a:p>
          <a:p>
            <a:pPr rtl="0"/>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沙發？</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洗衣機？</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衣櫃？</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冰箱？</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網路？</a:t>
            </a:r>
            <a:r>
              <a:rPr lang="en-US" altLang="zh-TW" sz="1200" b="0" i="0" u="none" strike="noStrike" kern="1200" dirty="0">
                <a:solidFill>
                  <a:schemeClr val="tx1"/>
                </a:solidFill>
                <a:effectLst/>
                <a:latin typeface="+mn-lt"/>
                <a:ea typeface="+mn-ea"/>
                <a:cs typeface="+mn-cs"/>
              </a:rPr>
              <a:t>', </a:t>
            </a:r>
            <a:endParaRPr lang="zh-TW" altLang="en-US" b="0" dirty="0">
              <a:effectLst/>
            </a:endParaRPr>
          </a:p>
          <a:p>
            <a:pPr rtl="0"/>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第四台？</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提供家具</a:t>
            </a:r>
            <a:r>
              <a:rPr lang="en-US" altLang="zh-TW" sz="1200" b="0" i="0" u="none" strike="noStrike" kern="1200" dirty="0">
                <a:solidFill>
                  <a:schemeClr val="tx1"/>
                </a:solidFill>
                <a:effectLst/>
                <a:latin typeface="+mn-lt"/>
                <a:ea typeface="+mn-ea"/>
                <a:cs typeface="+mn-cs"/>
              </a:rPr>
              <a:t>_</a:t>
            </a:r>
            <a:r>
              <a:rPr lang="zh-TW" altLang="en-US" sz="1200" b="0" i="0" u="none" strike="noStrike" kern="1200" dirty="0">
                <a:solidFill>
                  <a:schemeClr val="tx1"/>
                </a:solidFill>
                <a:effectLst/>
                <a:latin typeface="+mn-lt"/>
                <a:ea typeface="+mn-ea"/>
                <a:cs typeface="+mn-cs"/>
              </a:rPr>
              <a:t>天然瓦斯？</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基本資訊：坪數、地區、月管理費</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補比例</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公式是</a:t>
            </a:r>
            <a:r>
              <a:rPr lang="en-US" altLang="zh-TW" sz="1200" b="0" i="0" u="none" strike="noStrike" kern="1200" dirty="0">
                <a:solidFill>
                  <a:schemeClr val="tx1"/>
                </a:solidFill>
                <a:effectLst/>
                <a:latin typeface="+mn-lt"/>
                <a:ea typeface="+mn-ea"/>
                <a:cs typeface="+mn-cs"/>
              </a:rPr>
              <a:t>MAE/</a:t>
            </a:r>
            <a:r>
              <a:rPr lang="zh-TW" altLang="en-US" sz="1200" b="0" i="0" u="none" strike="noStrike" kern="1200" dirty="0">
                <a:solidFill>
                  <a:schemeClr val="tx1"/>
                </a:solidFill>
                <a:effectLst/>
                <a:latin typeface="+mn-lt"/>
                <a:ea typeface="+mn-ea"/>
                <a:cs typeface="+mn-cs"/>
              </a:rPr>
              <a:t>中位數</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，用中位數是避免被極端值影響。</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比例的意義我覺得是</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平均而言，我們的模型預測結果佔租金中位數的比例</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，比例我主要是想看不同物件的預測表現。比如雖然整層住家</a:t>
            </a:r>
            <a:r>
              <a:rPr lang="en-US" altLang="zh-TW" sz="1200" b="0" i="0" u="none" strike="noStrike" kern="1200" dirty="0">
                <a:solidFill>
                  <a:schemeClr val="tx1"/>
                </a:solidFill>
                <a:effectLst/>
                <a:latin typeface="+mn-lt"/>
                <a:ea typeface="+mn-ea"/>
                <a:cs typeface="+mn-cs"/>
              </a:rPr>
              <a:t>MAE</a:t>
            </a:r>
            <a:r>
              <a:rPr lang="zh-TW" altLang="en-US" sz="1200" b="0" i="0" u="none" strike="noStrike" kern="1200" dirty="0">
                <a:solidFill>
                  <a:schemeClr val="tx1"/>
                </a:solidFill>
                <a:effectLst/>
                <a:latin typeface="+mn-lt"/>
                <a:ea typeface="+mn-ea"/>
                <a:cs typeface="+mn-cs"/>
              </a:rPr>
              <a:t>較大，但他本來就比較貴，預測誤差大也正常，看比例可能比較準。</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結果比例由小到大是分租套房</a:t>
            </a:r>
            <a:r>
              <a:rPr lang="en-US" altLang="zh-TW" sz="1200" b="0" i="0" u="none" strike="noStrike" kern="1200" dirty="0">
                <a:solidFill>
                  <a:schemeClr val="tx1"/>
                </a:solidFill>
                <a:effectLst/>
                <a:latin typeface="+mn-lt"/>
                <a:ea typeface="+mn-ea"/>
                <a:cs typeface="+mn-cs"/>
              </a:rPr>
              <a:t>--&gt;</a:t>
            </a:r>
            <a:r>
              <a:rPr lang="zh-TW" altLang="en-US" sz="1200" b="0" i="0" u="none" strike="noStrike" kern="1200" dirty="0">
                <a:solidFill>
                  <a:schemeClr val="tx1"/>
                </a:solidFill>
                <a:effectLst/>
                <a:latin typeface="+mn-lt"/>
                <a:ea typeface="+mn-ea"/>
                <a:cs typeface="+mn-cs"/>
              </a:rPr>
              <a:t>雅房</a:t>
            </a:r>
            <a:r>
              <a:rPr lang="en-US" altLang="zh-TW" sz="1200" b="0" i="0" u="none" strike="noStrike" kern="1200" dirty="0">
                <a:solidFill>
                  <a:schemeClr val="tx1"/>
                </a:solidFill>
                <a:effectLst/>
                <a:latin typeface="+mn-lt"/>
                <a:ea typeface="+mn-ea"/>
                <a:cs typeface="+mn-cs"/>
              </a:rPr>
              <a:t>--&gt;</a:t>
            </a:r>
            <a:r>
              <a:rPr lang="zh-TW" altLang="en-US" sz="1200" b="0" i="0" u="none" strike="noStrike" kern="1200" dirty="0">
                <a:solidFill>
                  <a:schemeClr val="tx1"/>
                </a:solidFill>
                <a:effectLst/>
                <a:latin typeface="+mn-lt"/>
                <a:ea typeface="+mn-ea"/>
                <a:cs typeface="+mn-cs"/>
              </a:rPr>
              <a:t>獨立套房</a:t>
            </a:r>
            <a:r>
              <a:rPr lang="en-US" altLang="zh-TW" sz="1200" b="0" i="0" u="none" strike="noStrike" kern="1200" dirty="0">
                <a:solidFill>
                  <a:schemeClr val="tx1"/>
                </a:solidFill>
                <a:effectLst/>
                <a:latin typeface="+mn-lt"/>
                <a:ea typeface="+mn-ea"/>
                <a:cs typeface="+mn-cs"/>
              </a:rPr>
              <a:t>--&gt;</a:t>
            </a:r>
            <a:r>
              <a:rPr lang="zh-TW" altLang="en-US" sz="1200" b="0" i="0" u="none" strike="noStrike" kern="1200" dirty="0">
                <a:solidFill>
                  <a:schemeClr val="tx1"/>
                </a:solidFill>
                <a:effectLst/>
                <a:latin typeface="+mn-lt"/>
                <a:ea typeface="+mn-ea"/>
                <a:cs typeface="+mn-cs"/>
              </a:rPr>
              <a:t>整層住家。某種程度上這也是我們模型對不同物件的預測能力的好壞</a:t>
            </a:r>
            <a:br>
              <a:rPr lang="zh-TW" altLang="en-US" dirty="0"/>
            </a:b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21</a:t>
            </a:fld>
            <a:endParaRPr lang="zh-TW" altLang="en-US"/>
          </a:p>
        </p:txBody>
      </p:sp>
    </p:spTree>
    <p:extLst>
      <p:ext uri="{BB962C8B-B14F-4D97-AF65-F5344CB8AC3E}">
        <p14:creationId xmlns:p14="http://schemas.microsoft.com/office/powerpoint/2010/main" val="4097877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這邊是從 </a:t>
            </a:r>
            <a:r>
              <a:rPr lang="en-US" altLang="zh-TW" sz="1200" b="0" i="0" u="none" strike="noStrike" kern="1200" dirty="0">
                <a:solidFill>
                  <a:schemeClr val="tx1"/>
                </a:solidFill>
                <a:effectLst/>
                <a:latin typeface="+mn-lt"/>
                <a:ea typeface="+mn-ea"/>
                <a:cs typeface="+mn-cs"/>
              </a:rPr>
              <a:t>random forest </a:t>
            </a:r>
            <a:r>
              <a:rPr lang="zh-TW" altLang="en-US" sz="1200" b="0" i="0" u="none" strike="noStrike" kern="1200" dirty="0">
                <a:solidFill>
                  <a:schemeClr val="tx1"/>
                </a:solidFill>
                <a:effectLst/>
                <a:latin typeface="+mn-lt"/>
                <a:ea typeface="+mn-ea"/>
                <a:cs typeface="+mn-cs"/>
              </a:rPr>
              <a:t>來看，可以得到和前面差不多的結果。不過 </a:t>
            </a:r>
            <a:r>
              <a:rPr lang="en-US" altLang="zh-TW" sz="1200" b="0" i="0" u="none" strike="noStrike" kern="1200" dirty="0">
                <a:solidFill>
                  <a:schemeClr val="tx1"/>
                </a:solidFill>
                <a:effectLst/>
                <a:latin typeface="+mn-lt"/>
                <a:ea typeface="+mn-ea"/>
                <a:cs typeface="+mn-cs"/>
              </a:rPr>
              <a:t>random forest </a:t>
            </a:r>
            <a:r>
              <a:rPr lang="zh-TW" altLang="en-US" sz="1200" b="0" i="0" u="none" strike="noStrike" kern="1200" dirty="0">
                <a:solidFill>
                  <a:schemeClr val="tx1"/>
                </a:solidFill>
                <a:effectLst/>
                <a:latin typeface="+mn-lt"/>
                <a:ea typeface="+mn-ea"/>
                <a:cs typeface="+mn-cs"/>
              </a:rPr>
              <a:t>的表現</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在整層住家的地方 基本資訊較小，我們的猜測是因為整層住家的房客，可能不太在意交通，他們可能有自己的交通工具，例如車子，他們可能也比較不在意家具，有些人反而不想要有提供家具</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不同物件類型的</a:t>
            </a:r>
            <a:r>
              <a:rPr lang="en-US" altLang="zh-TW" sz="1200" b="0" i="0" u="none" strike="noStrike" kern="1200" dirty="0">
                <a:solidFill>
                  <a:schemeClr val="tx1"/>
                </a:solidFill>
                <a:effectLst/>
                <a:latin typeface="+mn-lt"/>
                <a:ea typeface="+mn-ea"/>
                <a:cs typeface="+mn-cs"/>
              </a:rPr>
              <a:t>MAE</a:t>
            </a:r>
            <a:r>
              <a:rPr lang="zh-TW" altLang="en-US" sz="1200" b="0" i="0" u="none" strike="noStrike" kern="1200" dirty="0">
                <a:solidFill>
                  <a:schemeClr val="tx1"/>
                </a:solidFill>
                <a:effectLst/>
                <a:latin typeface="+mn-lt"/>
                <a:ea typeface="+mn-ea"/>
                <a:cs typeface="+mn-cs"/>
              </a:rPr>
              <a:t>可以算佔該類型的租金的比例，用比例看哪個預測效果好</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補比例</a:t>
            </a:r>
            <a:endParaRPr lang="zh-TW" altLang="en-US" b="0" dirty="0">
              <a:effectLst/>
            </a:endParaRPr>
          </a:p>
          <a:p>
            <a:pPr rtl="0"/>
            <a:r>
              <a:rPr lang="en-US" altLang="zh-TW" sz="1200" b="0" i="0" u="none" strike="noStrike" kern="1200" dirty="0">
                <a:solidFill>
                  <a:schemeClr val="tx1"/>
                </a:solidFill>
                <a:effectLst/>
                <a:latin typeface="+mn-lt"/>
                <a:ea typeface="+mn-ea"/>
                <a:cs typeface="+mn-cs"/>
              </a:rPr>
              <a:t>random forest</a:t>
            </a:r>
            <a:r>
              <a:rPr lang="zh-TW" altLang="en-US" sz="1200" b="0" i="0" u="none" strike="noStrike" kern="1200" dirty="0">
                <a:solidFill>
                  <a:schemeClr val="tx1"/>
                </a:solidFill>
                <a:effectLst/>
                <a:latin typeface="+mn-lt"/>
                <a:ea typeface="+mn-ea"/>
                <a:cs typeface="+mn-cs"/>
              </a:rPr>
              <a:t>在四種物件的預測能力差不多，雖然數值有差但比例差不多</a:t>
            </a:r>
            <a:br>
              <a:rPr lang="zh-TW" altLang="en-US" dirty="0"/>
            </a:b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22</a:t>
            </a:fld>
            <a:endParaRPr lang="zh-TW" altLang="en-US"/>
          </a:p>
        </p:txBody>
      </p:sp>
    </p:spTree>
    <p:extLst>
      <p:ext uri="{BB962C8B-B14F-4D97-AF65-F5344CB8AC3E}">
        <p14:creationId xmlns:p14="http://schemas.microsoft.com/office/powerpoint/2010/main" val="2468149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a:t>
            </a:fld>
            <a:endParaRPr lang="zh-TW" altLang="en-US"/>
          </a:p>
        </p:txBody>
      </p:sp>
    </p:spTree>
    <p:extLst>
      <p:ext uri="{BB962C8B-B14F-4D97-AF65-F5344CB8AC3E}">
        <p14:creationId xmlns:p14="http://schemas.microsoft.com/office/powerpoint/2010/main" val="77856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X</a:t>
            </a:r>
            <a:r>
              <a:rPr lang="zh-TW" altLang="en-US" sz="1200" b="0" i="0" u="none" strike="noStrike" kern="1200" dirty="0">
                <a:solidFill>
                  <a:schemeClr val="tx1"/>
                </a:solidFill>
                <a:effectLst/>
                <a:latin typeface="+mn-lt"/>
                <a:ea typeface="+mn-ea"/>
                <a:cs typeface="+mn-cs"/>
              </a:rPr>
              <a:t>軸是</a:t>
            </a:r>
            <a:r>
              <a:rPr lang="en-US" altLang="zh-TW" sz="1200" b="0" i="0" u="none" strike="noStrike" kern="1200" dirty="0" err="1">
                <a:solidFill>
                  <a:schemeClr val="tx1"/>
                </a:solidFill>
                <a:effectLst/>
                <a:latin typeface="+mn-lt"/>
                <a:ea typeface="+mn-ea"/>
                <a:cs typeface="+mn-cs"/>
              </a:rPr>
              <a:t>y_test</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rPr>
              <a:t>Y</a:t>
            </a:r>
            <a:r>
              <a:rPr lang="zh-TW" altLang="en-US" sz="1200" b="0" i="0" u="none" strike="noStrike" kern="1200" dirty="0">
                <a:solidFill>
                  <a:schemeClr val="tx1"/>
                </a:solidFill>
                <a:effectLst/>
                <a:latin typeface="+mn-lt"/>
                <a:ea typeface="+mn-ea"/>
                <a:cs typeface="+mn-cs"/>
              </a:rPr>
              <a:t>軸是預測值</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各個點顏色分別代表</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只跑隨機森林，右邊圖可以看主要是高估或低估</a:t>
            </a:r>
            <a:endParaRPr lang="zh-TW" altLang="en-US" b="0" dirty="0">
              <a:effectLst/>
            </a:endParaRPr>
          </a:p>
          <a:p>
            <a:pPr rtl="0"/>
            <a:r>
              <a:rPr lang="en-US" altLang="zh-TW"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獨立套房、分租套房、雅房都分布在圖形左下角；整層住家則分布較廣，租金從低到高都有</a:t>
            </a:r>
            <a:endParaRPr lang="zh-TW" altLang="en-US" b="0" dirty="0">
              <a:effectLst/>
            </a:endParaRPr>
          </a:p>
          <a:p>
            <a:pPr rtl="0"/>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獨立套房：模型偏低估</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分租套房：平均分布在</a:t>
            </a:r>
            <a:r>
              <a:rPr lang="en-US" altLang="zh-TW" sz="1200" b="0" i="0" u="none" strike="noStrike" kern="1200" dirty="0">
                <a:solidFill>
                  <a:schemeClr val="tx1"/>
                </a:solidFill>
                <a:effectLst/>
                <a:latin typeface="+mn-lt"/>
                <a:ea typeface="+mn-ea"/>
                <a:cs typeface="+mn-cs"/>
              </a:rPr>
              <a:t>45</a:t>
            </a:r>
            <a:r>
              <a:rPr lang="zh-TW" altLang="en-US" sz="1200" b="0" i="0" u="none" strike="noStrike" kern="1200" dirty="0">
                <a:solidFill>
                  <a:schemeClr val="tx1"/>
                </a:solidFill>
                <a:effectLst/>
                <a:latin typeface="+mn-lt"/>
                <a:ea typeface="+mn-ea"/>
                <a:cs typeface="+mn-cs"/>
              </a:rPr>
              <a:t>度線兩側，沒有明顯高估或低估</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雅房：平均分布在</a:t>
            </a:r>
            <a:r>
              <a:rPr lang="en-US" altLang="zh-TW" sz="1200" b="0" i="0" u="none" strike="noStrike" kern="1200" dirty="0">
                <a:solidFill>
                  <a:schemeClr val="tx1"/>
                </a:solidFill>
                <a:effectLst/>
                <a:latin typeface="+mn-lt"/>
                <a:ea typeface="+mn-ea"/>
                <a:cs typeface="+mn-cs"/>
              </a:rPr>
              <a:t>45</a:t>
            </a:r>
            <a:r>
              <a:rPr lang="zh-TW" altLang="en-US" sz="1200" b="0" i="0" u="none" strike="noStrike" kern="1200" dirty="0">
                <a:solidFill>
                  <a:schemeClr val="tx1"/>
                </a:solidFill>
                <a:effectLst/>
                <a:latin typeface="+mn-lt"/>
                <a:ea typeface="+mn-ea"/>
                <a:cs typeface="+mn-cs"/>
              </a:rPr>
              <a:t>度線兩側，沒有明顯高估或低估</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整層住家：租金越高，模型越容易低估，可能跟資料右偏有關。因為租金高的資料較少，預測低一點</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圖形解釋：越大越容易低估，可能跟資料右偏有關</a:t>
            </a:r>
            <a:endParaRPr lang="zh-TW" altLang="en-US" b="0" dirty="0">
              <a:effectLst/>
            </a:endParaRPr>
          </a:p>
          <a:p>
            <a:pPr rtl="0"/>
            <a:br>
              <a:rPr lang="zh-TW" altLang="en-US" b="0" dirty="0">
                <a:effectLst/>
              </a:rPr>
            </a:br>
            <a:br>
              <a:rPr lang="zh-TW" altLang="en-US" b="0" dirty="0">
                <a:effectLst/>
              </a:rPr>
            </a:br>
            <a:r>
              <a:rPr lang="zh-TW" altLang="en-US" sz="1200" b="0" i="0" u="none" strike="noStrike" kern="1200" dirty="0">
                <a:solidFill>
                  <a:schemeClr val="tx1"/>
                </a:solidFill>
                <a:effectLst/>
                <a:latin typeface="+mn-lt"/>
                <a:ea typeface="+mn-ea"/>
                <a:cs typeface="+mn-cs"/>
              </a:rPr>
              <a:t>這邊就是我們最終的模型 </a:t>
            </a:r>
            <a:r>
              <a:rPr lang="en-US" altLang="zh-TW" sz="1200" b="0" i="0" u="none" strike="noStrike" kern="1200" dirty="0">
                <a:solidFill>
                  <a:schemeClr val="tx1"/>
                </a:solidFill>
                <a:effectLst/>
                <a:latin typeface="+mn-lt"/>
                <a:ea typeface="+mn-ea"/>
                <a:cs typeface="+mn-cs"/>
              </a:rPr>
              <a:t>random forest MAE RMSE</a:t>
            </a:r>
            <a:r>
              <a:rPr lang="zh-TW" altLang="en-US" sz="1200" b="0" i="0" u="none" strike="noStrike" kern="1200" dirty="0">
                <a:solidFill>
                  <a:schemeClr val="tx1"/>
                </a:solidFill>
                <a:effectLst/>
                <a:latin typeface="+mn-lt"/>
                <a:ea typeface="+mn-ea"/>
                <a:cs typeface="+mn-cs"/>
              </a:rPr>
              <a:t>，其他模型</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右邊的圖是來看我們的模型是否有高估或低估某個物件類別，以及預測的成效</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可以看出並沒有特別的區別</a:t>
            </a:r>
            <a:r>
              <a:rPr lang="en-US" altLang="zh-TW" sz="1200" b="0" i="0" u="none" strike="noStrike" kern="1200" dirty="0">
                <a:solidFill>
                  <a:schemeClr val="tx1"/>
                </a:solidFill>
                <a:effectLst/>
                <a:latin typeface="+mn-lt"/>
                <a:ea typeface="+mn-ea"/>
                <a:cs typeface="+mn-cs"/>
              </a:rPr>
              <a:t>?</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23</a:t>
            </a:fld>
            <a:endParaRPr lang="zh-TW" altLang="en-US"/>
          </a:p>
        </p:txBody>
      </p:sp>
    </p:spTree>
    <p:extLst>
      <p:ext uri="{BB962C8B-B14F-4D97-AF65-F5344CB8AC3E}">
        <p14:creationId xmlns:p14="http://schemas.microsoft.com/office/powerpoint/2010/main" val="2882779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這邊我們列出了幾項可能導致模型預測能力下降的原因</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en-US" altLang="zh-TW"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刊登資料有誤、不確實， 有誤又可能包含故意非故意，可能房東刻意的說有提供家具但實際上沒有，又或者非故意，可能房東對於定義不夠清楚導致資料不實，像是分租套房跟獨立套房的差異，有些屋主自己也不是很清楚，公寓和電梯大樓有時也會登記錯誤。</a:t>
            </a:r>
            <a:endParaRPr lang="zh-TW" altLang="en-US" b="0" dirty="0">
              <a:effectLst/>
            </a:endParaRPr>
          </a:p>
          <a:p>
            <a:pPr rtl="0"/>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關鍵資訊缺乏</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目前的資料集並沒有全面的地點，如果加上地點地段的考量，可能有助於預測結果</a:t>
            </a:r>
            <a:endParaRPr lang="zh-TW" altLang="en-US" b="0" dirty="0">
              <a:effectLst/>
            </a:endParaRPr>
          </a:p>
          <a:p>
            <a:pPr rtl="0"/>
            <a:r>
              <a:rPr lang="zh-TW" altLang="en-US" sz="1200" b="0" i="0" u="none" strike="noStrike" kern="1200" dirty="0">
                <a:solidFill>
                  <a:schemeClr val="tx1"/>
                </a:solidFill>
                <a:effectLst/>
                <a:latin typeface="+mn-lt"/>
                <a:ea typeface="+mn-ea"/>
                <a:cs typeface="+mn-cs"/>
              </a:rPr>
              <a:t>（並且可能可以繼續累積資料集的時間，加入時間序列進行研究）</a:t>
            </a:r>
            <a:endParaRPr lang="zh-TW" altLang="en-US" b="0" dirty="0">
              <a:effectLst/>
            </a:endParaRPr>
          </a:p>
          <a:p>
            <a:pPr rtl="0"/>
            <a:r>
              <a:rPr lang="en-US" altLang="zh-TW" sz="1200" b="0" i="0" u="none" strike="noStrike" kern="1200" dirty="0">
                <a:solidFill>
                  <a:schemeClr val="tx1"/>
                </a:solidFill>
                <a:effectLst/>
                <a:latin typeface="+mn-lt"/>
                <a:ea typeface="+mn-ea"/>
                <a:cs typeface="+mn-cs"/>
              </a:rPr>
              <a:t>3.</a:t>
            </a:r>
            <a:r>
              <a:rPr lang="zh-TW" altLang="en-US" sz="1200" b="0" i="0" u="none" strike="noStrike" kern="1200" dirty="0">
                <a:solidFill>
                  <a:schemeClr val="tx1"/>
                </a:solidFill>
                <a:effectLst/>
                <a:latin typeface="+mn-lt"/>
                <a:ea typeface="+mn-ea"/>
                <a:cs typeface="+mn-cs"/>
              </a:rPr>
              <a:t>房租是由房東主觀定價的，就算是相同的房子，以些房東認為租一萬合適，有些認為八千，這樣的主觀差異會讓我們的模型預測能力下降。</a:t>
            </a:r>
            <a:endParaRPr lang="zh-TW" altLang="en-US" b="0" dirty="0">
              <a:effectLst/>
            </a:endParaRPr>
          </a:p>
          <a:p>
            <a:pPr rtl="0"/>
            <a:r>
              <a:rPr lang="en-US" altLang="zh-TW" sz="1200" b="0" i="0" u="none" strike="noStrike" kern="1200" dirty="0">
                <a:solidFill>
                  <a:schemeClr val="tx1"/>
                </a:solidFill>
                <a:effectLst/>
                <a:latin typeface="+mn-lt"/>
                <a:ea typeface="+mn-ea"/>
                <a:cs typeface="+mn-cs"/>
              </a:rPr>
              <a:t>4.</a:t>
            </a:r>
            <a:r>
              <a:rPr lang="zh-TW" altLang="en-US" sz="1200" b="0" i="0" u="none" strike="noStrike" kern="1200" dirty="0">
                <a:solidFill>
                  <a:schemeClr val="tx1"/>
                </a:solidFill>
                <a:effectLst/>
                <a:latin typeface="+mn-lt"/>
                <a:ea typeface="+mn-ea"/>
                <a:cs typeface="+mn-cs"/>
              </a:rPr>
              <a:t>有些地區的資料過於分散，資料比較少的地區只能依據其他地區的結果進行預測，導致可能有誤</a:t>
            </a:r>
            <a:endParaRPr lang="zh-TW" altLang="en-US" b="0" dirty="0">
              <a:effectLst/>
            </a:endParaRPr>
          </a:p>
          <a:p>
            <a:pPr rtl="0"/>
            <a:r>
              <a:rPr lang="en-US" altLang="zh-TW" sz="1200" b="0" i="0" u="none" strike="noStrike" kern="1200" dirty="0">
                <a:solidFill>
                  <a:schemeClr val="tx1"/>
                </a:solidFill>
                <a:effectLst/>
                <a:latin typeface="+mn-lt"/>
                <a:ea typeface="+mn-ea"/>
                <a:cs typeface="+mn-cs"/>
              </a:rPr>
              <a:t>5.</a:t>
            </a:r>
            <a:r>
              <a:rPr lang="zh-TW" altLang="en-US" sz="1200" b="0" i="0" u="none" strike="noStrike" kern="1200" dirty="0">
                <a:solidFill>
                  <a:schemeClr val="tx1"/>
                </a:solidFill>
                <a:effectLst/>
                <a:latin typeface="+mn-lt"/>
                <a:ea typeface="+mn-ea"/>
                <a:cs typeface="+mn-cs"/>
              </a:rPr>
              <a:t>租房買房不同，買房會有公定的價錢，但是租金的價錢真的很主觀，可能今天跟房東談好多少就多少了，所以租金會比買房來說更難預測。</a:t>
            </a:r>
            <a:endParaRPr lang="zh-TW" altLang="en-US" b="0" dirty="0">
              <a:effectLst/>
            </a:endParaRPr>
          </a:p>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租房市場的刊登資料容易有誤，跟租物特性有關，實際的租房還是會線下勘查，網路上的資料只能做為參考並不能當成實際成交的依據</a:t>
            </a:r>
            <a:endParaRPr lang="zh-TW" altLang="en-US" b="0" dirty="0">
              <a:effectLst/>
            </a:endParaRPr>
          </a:p>
          <a:p>
            <a:pPr rtl="0"/>
            <a:r>
              <a:rPr lang="en-US" altLang="zh-TW" sz="1200" b="0" i="0" u="none" strike="noStrike" kern="1200" dirty="0">
                <a:solidFill>
                  <a:schemeClr val="tx1"/>
                </a:solidFill>
                <a:effectLst/>
                <a:latin typeface="+mn-lt"/>
                <a:ea typeface="+mn-ea"/>
                <a:cs typeface="+mn-cs"/>
              </a:rPr>
              <a:t>6. </a:t>
            </a:r>
            <a:r>
              <a:rPr lang="zh-TW" altLang="en-US" sz="1200" b="0" i="0" u="none" strike="noStrike" kern="1200" dirty="0">
                <a:solidFill>
                  <a:schemeClr val="tx1"/>
                </a:solidFill>
                <a:effectLst/>
                <a:latin typeface="+mn-lt"/>
                <a:ea typeface="+mn-ea"/>
                <a:cs typeface="+mn-cs"/>
              </a:rPr>
              <a:t>為了解決上面的幾項問題，我們有試圖來解決，我們將重複刊登的資訊弄掉，大約是</a:t>
            </a:r>
            <a:r>
              <a:rPr lang="en-US" altLang="zh-TW" sz="1200" b="0" i="0" u="none" strike="noStrike" kern="1200" dirty="0">
                <a:solidFill>
                  <a:schemeClr val="tx1"/>
                </a:solidFill>
                <a:effectLst/>
                <a:latin typeface="+mn-lt"/>
                <a:ea typeface="+mn-ea"/>
                <a:cs typeface="+mn-cs"/>
              </a:rPr>
              <a:t>50</a:t>
            </a:r>
            <a:r>
              <a:rPr lang="zh-TW" altLang="en-US" sz="1200" b="0" i="0" u="none" strike="noStrike" kern="1200" dirty="0">
                <a:solidFill>
                  <a:schemeClr val="tx1"/>
                </a:solidFill>
                <a:effectLst/>
                <a:latin typeface="+mn-lt"/>
                <a:ea typeface="+mn-ea"/>
                <a:cs typeface="+mn-cs"/>
              </a:rPr>
              <a:t>多萬筆刪了</a:t>
            </a:r>
            <a:r>
              <a:rPr lang="en-US" altLang="zh-TW" sz="1200" b="0" i="0" u="none" strike="noStrike" kern="1200" dirty="0">
                <a:solidFill>
                  <a:schemeClr val="tx1"/>
                </a:solidFill>
                <a:effectLst/>
                <a:latin typeface="+mn-lt"/>
                <a:ea typeface="+mn-ea"/>
                <a:cs typeface="+mn-cs"/>
              </a:rPr>
              <a:t>1</a:t>
            </a:r>
            <a:r>
              <a:rPr lang="zh-TW" altLang="en-US" sz="1200" b="0" i="0" u="none" strike="noStrike" kern="1200" dirty="0">
                <a:solidFill>
                  <a:schemeClr val="tx1"/>
                </a:solidFill>
                <a:effectLst/>
                <a:latin typeface="+mn-lt"/>
                <a:ea typeface="+mn-ea"/>
                <a:cs typeface="+mn-cs"/>
              </a:rPr>
              <a:t>萬筆左右掉，原因是因為我們覺得</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如果一個物件刊登很久卻租不出去，可能就是上面提到的幾點情況，例如房東的租金開太高了，或是刊登的資訊與現實有落差。</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租房市場的刊登資料容易有誤，跟租物特性有關，實際的租房還是會線下勘查，網路上的資料只能做為參考並不能當成實際成交的依據</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像是刻意調高金額提高案件滯留時間以換取曝光度，有些則是定義不清楚的緣故所以導致資料不實或不確實，像是分租套房跟獨立套房的差異，有些屋主自己也不是很清楚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定義模糊是主要的問題，甚至有整層住家但房廳衛數為</a:t>
            </a:r>
            <a:r>
              <a:rPr lang="en-US" altLang="zh-TW" sz="1200" b="0" i="0" u="none" strike="noStrike" kern="1200" dirty="0">
                <a:solidFill>
                  <a:schemeClr val="tx1"/>
                </a:solidFill>
                <a:effectLst/>
                <a:latin typeface="+mn-lt"/>
                <a:ea typeface="+mn-ea"/>
                <a:cs typeface="+mn-cs"/>
              </a:rPr>
              <a:t>1/1/1</a:t>
            </a:r>
            <a:r>
              <a:rPr lang="zh-TW" altLang="en-US" sz="1200" b="0" i="0" u="none" strike="noStrike" kern="1200" dirty="0">
                <a:solidFill>
                  <a:schemeClr val="tx1"/>
                </a:solidFill>
                <a:effectLst/>
                <a:latin typeface="+mn-lt"/>
                <a:ea typeface="+mn-ea"/>
                <a:cs typeface="+mn-cs"/>
              </a:rPr>
              <a:t>者</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；公寓和電梯大樓有時也會登記錯誤。</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目前只有的資料集並沒有全面的地點，如果加上地點地段的考量，可能有助於預測結果</a:t>
            </a:r>
            <a:endParaRPr lang="zh-TW" altLang="en-US" b="0" dirty="0">
              <a:effectLst/>
            </a:endParaRPr>
          </a:p>
          <a:p>
            <a:pPr rtl="0"/>
            <a:r>
              <a:rPr lang="zh-TW" altLang="en-US" sz="1200" b="0" i="0" u="none" strike="noStrike" kern="1200" dirty="0">
                <a:solidFill>
                  <a:schemeClr val="tx1"/>
                </a:solidFill>
                <a:effectLst/>
                <a:latin typeface="+mn-lt"/>
                <a:ea typeface="+mn-ea"/>
                <a:cs typeface="+mn-cs"/>
              </a:rPr>
              <a:t>（並且可能可以繼續累積資料集的時間，加入時間序列進行研究）</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資料比較少的地區只能依據其他地區的結果進行預測，導致可能有誤</a:t>
            </a:r>
            <a:br>
              <a:rPr lang="zh-TW" altLang="en-US" dirty="0"/>
            </a:b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25</a:t>
            </a:fld>
            <a:endParaRPr lang="zh-TW" altLang="en-US"/>
          </a:p>
        </p:txBody>
      </p:sp>
    </p:spTree>
    <p:extLst>
      <p:ext uri="{BB962C8B-B14F-4D97-AF65-F5344CB8AC3E}">
        <p14:creationId xmlns:p14="http://schemas.microsoft.com/office/powerpoint/2010/main" val="9096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報告前半段的結論</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租金模型花大量心力在資料清理和模型假設上，像是資料的清理，變數的選擇，</a:t>
            </a:r>
            <a:r>
              <a:rPr lang="en-US" altLang="zh-TW" sz="1200" b="0" i="0" u="none" strike="noStrike" kern="1200" dirty="0" err="1">
                <a:solidFill>
                  <a:schemeClr val="tx1"/>
                </a:solidFill>
                <a:effectLst/>
                <a:latin typeface="+mn-lt"/>
                <a:ea typeface="+mn-ea"/>
                <a:cs typeface="+mn-cs"/>
              </a:rPr>
              <a:t>na</a:t>
            </a:r>
            <a:r>
              <a:rPr lang="zh-TW" altLang="en-US" sz="1200" b="0" i="0" u="none" strike="noStrike" kern="1200" dirty="0">
                <a:solidFill>
                  <a:schemeClr val="tx1"/>
                </a:solidFill>
                <a:effectLst/>
                <a:latin typeface="+mn-lt"/>
                <a:ea typeface="+mn-ea"/>
                <a:cs typeface="+mn-cs"/>
              </a:rPr>
              <a:t>值如何補值這些部分 ，必須和實務上是合理的，所以有一大部分的時間花在這裡</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報告後半段的結論</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隨機森林的預測效果最好</a:t>
            </a:r>
            <a:endParaRPr lang="zh-TW" altLang="en-US" b="0" dirty="0">
              <a:effectLst/>
            </a:endParaRPr>
          </a:p>
          <a:p>
            <a:pPr rtl="0"/>
            <a:r>
              <a:rPr lang="zh-TW" altLang="en-US" sz="1200" b="0" i="0" u="none" strike="noStrike" kern="1200" dirty="0">
                <a:solidFill>
                  <a:schemeClr val="tx1"/>
                </a:solidFill>
                <a:effectLst/>
                <a:latin typeface="+mn-lt"/>
                <a:ea typeface="+mn-ea"/>
                <a:cs typeface="+mn-cs"/>
              </a:rPr>
              <a:t>離群值的篩選會影響到模型預測的結果，因為少數租金真的異常的貴</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然後我們有分成只有基本資訊跟有交通還有家具的不同情況，結論是交通跟家具對於模型的預測都是有用的</a:t>
            </a:r>
            <a:endParaRPr lang="zh-TW" altLang="en-US" b="0" dirty="0">
              <a:effectLst/>
            </a:endParaRPr>
          </a:p>
          <a:p>
            <a:pPr rtl="0"/>
            <a:r>
              <a:rPr lang="zh-TW" altLang="en-US" sz="1200" b="0" i="0" u="none" strike="noStrike" kern="1200" dirty="0">
                <a:solidFill>
                  <a:schemeClr val="tx1"/>
                </a:solidFill>
                <a:effectLst/>
                <a:latin typeface="+mn-lt"/>
                <a:ea typeface="+mn-ea"/>
                <a:cs typeface="+mn-cs"/>
              </a:rPr>
              <a:t>未來展望</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另外就是我們目前沒有考慮時間序列，之後我們會考慮把它加上去</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備註</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zh-TW" altLang="en-US" sz="1200" b="0" i="0" u="none" strike="noStrike" kern="1200" dirty="0">
                <a:solidFill>
                  <a:schemeClr val="tx1"/>
                </a:solidFill>
                <a:effectLst/>
                <a:latin typeface="+mn-lt"/>
                <a:ea typeface="+mn-ea"/>
                <a:cs typeface="+mn-cs"/>
              </a:rPr>
              <a:t>變數的選擇</a:t>
            </a: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人工篩選、</a:t>
            </a:r>
            <a:r>
              <a:rPr lang="en-US" altLang="zh-TW" sz="1200" b="0" i="0" u="none" strike="noStrike" kern="1200" dirty="0">
                <a:solidFill>
                  <a:schemeClr val="tx1"/>
                </a:solidFill>
                <a:effectLst/>
                <a:latin typeface="+mn-lt"/>
                <a:ea typeface="+mn-ea"/>
                <a:cs typeface="+mn-cs"/>
              </a:rPr>
              <a:t>RFE(Backward Elimination Procedure)</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26</a:t>
            </a:fld>
            <a:endParaRPr lang="zh-TW" altLang="en-US"/>
          </a:p>
        </p:txBody>
      </p:sp>
    </p:spTree>
    <p:extLst>
      <p:ext uri="{BB962C8B-B14F-4D97-AF65-F5344CB8AC3E}">
        <p14:creationId xmlns:p14="http://schemas.microsoft.com/office/powerpoint/2010/main" val="1102277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祝大家新年快樂！</a:t>
            </a:r>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27</a:t>
            </a:fld>
            <a:endParaRPr lang="zh-TW" altLang="en-US"/>
          </a:p>
        </p:txBody>
      </p:sp>
    </p:spTree>
    <p:extLst>
      <p:ext uri="{BB962C8B-B14F-4D97-AF65-F5344CB8AC3E}">
        <p14:creationId xmlns:p14="http://schemas.microsoft.com/office/powerpoint/2010/main" val="3483308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資料主要是房東自行填報</a:t>
            </a: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4</a:t>
            </a:fld>
            <a:endParaRPr lang="zh-TW" altLang="en-US"/>
          </a:p>
        </p:txBody>
      </p:sp>
    </p:spTree>
    <p:extLst>
      <p:ext uri="{BB962C8B-B14F-4D97-AF65-F5344CB8AC3E}">
        <p14:creationId xmlns:p14="http://schemas.microsoft.com/office/powerpoint/2010/main" val="4271650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0" i="0" u="none" strike="noStrike" kern="1200" dirty="0">
                <a:solidFill>
                  <a:schemeClr val="tx1"/>
                </a:solidFill>
                <a:effectLst/>
                <a:latin typeface="+mn-lt"/>
                <a:ea typeface="+mn-ea"/>
                <a:cs typeface="+mn-cs"/>
              </a:rPr>
              <a:t>可能原因：</a:t>
            </a:r>
            <a:br>
              <a:rPr lang="zh-TW" altLang="en-US" b="0" dirty="0">
                <a:effectLst/>
              </a:rPr>
            </a:br>
            <a:r>
              <a:rPr lang="en-US" altLang="zh-TW" b="0" dirty="0">
                <a:effectLst/>
              </a:rPr>
              <a:t>1.</a:t>
            </a:r>
            <a:r>
              <a:rPr lang="zh-TW" altLang="en-US" b="0" dirty="0">
                <a:effectLst/>
              </a:rPr>
              <a:t> </a:t>
            </a:r>
            <a:r>
              <a:rPr lang="zh-TW" altLang="en-US" sz="1200" b="0" i="0" u="none" strike="noStrike" kern="1200" dirty="0">
                <a:solidFill>
                  <a:schemeClr val="tx1"/>
                </a:solidFill>
                <a:effectLst/>
                <a:latin typeface="+mn-lt"/>
                <a:ea typeface="+mn-ea"/>
                <a:cs typeface="+mn-cs"/>
              </a:rPr>
              <a:t>實價登錄會刻意拉高價格以期提高房屋價值</a:t>
            </a:r>
          </a:p>
          <a:p>
            <a:pPr rtl="0" fontAlgn="base"/>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 比較新、比較貴的房子比較偏好進行實價登錄</a:t>
            </a:r>
          </a:p>
          <a:p>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5</a:t>
            </a:fld>
            <a:endParaRPr lang="zh-TW" altLang="en-US"/>
          </a:p>
        </p:txBody>
      </p:sp>
    </p:spTree>
    <p:extLst>
      <p:ext uri="{BB962C8B-B14F-4D97-AF65-F5344CB8AC3E}">
        <p14:creationId xmlns:p14="http://schemas.microsoft.com/office/powerpoint/2010/main" val="1945579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只選取不重複物件→重複之物件視為乏人問津存有偏差值</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單純考慮常見之公寓、華廈以及電梯大樓 </a:t>
            </a: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雙北一般的考量：排除透天厝←透天厝的房廳數比較難定義</a:t>
            </a:r>
            <a:r>
              <a:rPr lang="en-US" altLang="zh-TW" sz="1200" b="0" i="0" u="none" strike="noStrike" kern="1200" dirty="0">
                <a:solidFill>
                  <a:schemeClr val="tx1"/>
                </a:solidFill>
                <a:effectLst/>
                <a:latin typeface="+mn-lt"/>
                <a:ea typeface="+mn-ea"/>
                <a:cs typeface="+mn-cs"/>
              </a:rPr>
              <a:t>)</a:t>
            </a:r>
            <a:endParaRPr lang="zh-TW" altLang="en-US" b="0" dirty="0">
              <a:effectLst/>
            </a:endParaRPr>
          </a:p>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建物類型選取 </a:t>
            </a:r>
            <a:r>
              <a:rPr lang="en-US" altLang="zh-TW" sz="1200" b="0" i="0" u="none" strike="noStrike" kern="1200" dirty="0">
                <a:solidFill>
                  <a:schemeClr val="tx1"/>
                </a:solidFill>
                <a:effectLst/>
                <a:latin typeface="+mn-lt"/>
                <a:ea typeface="+mn-ea"/>
                <a:cs typeface="+mn-cs"/>
              </a:rPr>
              <a:t>0</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rPr>
              <a:t>3 </a:t>
            </a:r>
            <a:r>
              <a:rPr lang="zh-TW" altLang="en-US" sz="1200" b="0" i="0" u="none" strike="noStrike" kern="1200" dirty="0">
                <a:solidFill>
                  <a:schemeClr val="tx1"/>
                </a:solidFill>
                <a:effectLst/>
                <a:latin typeface="+mn-lt"/>
                <a:ea typeface="+mn-ea"/>
                <a:cs typeface="+mn-cs"/>
              </a:rPr>
              <a:t>（公寓、電梯大樓、華廈），排除透天、工廠農地等</a:t>
            </a:r>
            <a:endParaRPr lang="zh-TW" altLang="en-US" b="0" dirty="0">
              <a:effectLst/>
            </a:endParaRPr>
          </a:p>
          <a:p>
            <a:br>
              <a:rPr lang="zh-TW" altLang="en-US" dirty="0"/>
            </a:b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8</a:t>
            </a:fld>
            <a:endParaRPr lang="zh-TW" altLang="en-US"/>
          </a:p>
        </p:txBody>
      </p:sp>
    </p:spTree>
    <p:extLst>
      <p:ext uri="{BB962C8B-B14F-4D97-AF65-F5344CB8AC3E}">
        <p14:creationId xmlns:p14="http://schemas.microsoft.com/office/powerpoint/2010/main" val="3158826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去除豪宅</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為什麼有這個情形？</a:t>
            </a:r>
            <a:r>
              <a:rPr lang="en-US" altLang="zh-TW" sz="1200" b="0" i="0" u="none" strike="noStrike" kern="1200" dirty="0">
                <a:solidFill>
                  <a:schemeClr val="tx1"/>
                </a:solidFill>
                <a:effectLst/>
                <a:latin typeface="+mn-lt"/>
                <a:ea typeface="+mn-ea"/>
                <a:cs typeface="+mn-cs"/>
              </a:rPr>
              <a:t>591 </a:t>
            </a:r>
            <a:r>
              <a:rPr lang="zh-TW" altLang="en-US" sz="1200" b="0" i="0" u="none" strike="noStrike" kern="1200" dirty="0">
                <a:solidFill>
                  <a:schemeClr val="tx1"/>
                </a:solidFill>
                <a:effectLst/>
                <a:latin typeface="+mn-lt"/>
                <a:ea typeface="+mn-ea"/>
                <a:cs typeface="+mn-cs"/>
              </a:rPr>
              <a:t>生態：仲介刊登費、吸引別人的注意 </a:t>
            </a:r>
            <a:r>
              <a:rPr lang="en-US" altLang="zh-TW" sz="1200" b="0" i="0" u="none" strike="noStrike" kern="1200" dirty="0">
                <a:solidFill>
                  <a:schemeClr val="tx1"/>
                </a:solidFill>
                <a:effectLst/>
                <a:latin typeface="+mn-lt"/>
                <a:ea typeface="+mn-ea"/>
                <a:cs typeface="+mn-cs"/>
              </a:rPr>
              <a:t>etc.</a:t>
            </a:r>
            <a:endParaRPr lang="zh-TW" altLang="en-US" b="0" dirty="0">
              <a:effectLst/>
            </a:endParaRPr>
          </a:p>
          <a:p>
            <a:pPr rtl="0"/>
            <a:br>
              <a:rPr lang="zh-TW" altLang="en-US" b="0" dirty="0">
                <a:effectLst/>
              </a:rPr>
            </a:br>
            <a:r>
              <a:rPr lang="zh-TW" altLang="en-US" sz="1200" b="0" i="0" u="none" strike="noStrike" kern="1200" dirty="0">
                <a:solidFill>
                  <a:schemeClr val="tx1"/>
                </a:solidFill>
                <a:effectLst/>
                <a:latin typeface="+mn-lt"/>
                <a:ea typeface="+mn-ea"/>
                <a:cs typeface="+mn-cs"/>
              </a:rPr>
              <a:t>實證在扣掉高於 </a:t>
            </a:r>
            <a:r>
              <a:rPr lang="en-US" altLang="zh-TW" sz="1200" b="0" i="0" u="none" strike="noStrike" kern="1200" dirty="0">
                <a:solidFill>
                  <a:schemeClr val="tx1"/>
                </a:solidFill>
                <a:effectLst/>
                <a:latin typeface="+mn-lt"/>
                <a:ea typeface="+mn-ea"/>
                <a:cs typeface="+mn-cs"/>
              </a:rPr>
              <a:t>150,000 </a:t>
            </a:r>
            <a:r>
              <a:rPr lang="zh-TW" altLang="en-US" sz="1200" b="0" i="0" u="none" strike="noStrike" kern="1200" dirty="0">
                <a:solidFill>
                  <a:schemeClr val="tx1"/>
                </a:solidFill>
                <a:effectLst/>
                <a:latin typeface="+mn-lt"/>
                <a:ea typeface="+mn-ea"/>
                <a:cs typeface="+mn-cs"/>
              </a:rPr>
              <a:t>比扣掉 </a:t>
            </a:r>
            <a:r>
              <a:rPr lang="en-US" altLang="zh-TW" sz="1200" b="0" i="0" u="none" strike="noStrike" kern="1200" dirty="0">
                <a:solidFill>
                  <a:schemeClr val="tx1"/>
                </a:solidFill>
                <a:effectLst/>
                <a:latin typeface="+mn-lt"/>
                <a:ea typeface="+mn-ea"/>
                <a:cs typeface="+mn-cs"/>
              </a:rPr>
              <a:t>500,000 </a:t>
            </a:r>
            <a:r>
              <a:rPr lang="zh-TW" altLang="en-US" sz="1200" b="0" i="0" u="none" strike="noStrike" kern="1200" dirty="0">
                <a:solidFill>
                  <a:schemeClr val="tx1"/>
                </a:solidFill>
                <a:effectLst/>
                <a:latin typeface="+mn-lt"/>
                <a:ea typeface="+mn-ea"/>
                <a:cs typeface="+mn-cs"/>
              </a:rPr>
              <a:t>時表現更好</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確定離群值：</a:t>
            </a:r>
            <a:r>
              <a:rPr lang="en-US" altLang="zh-TW" sz="1200" b="0" i="0" u="none" strike="noStrike" kern="1200" dirty="0">
                <a:solidFill>
                  <a:schemeClr val="tx1"/>
                </a:solidFill>
                <a:effectLst/>
                <a:latin typeface="+mn-lt"/>
                <a:ea typeface="+mn-ea"/>
                <a:cs typeface="+mn-cs"/>
              </a:rPr>
              <a:t>Q3 + 3IQR = </a:t>
            </a:r>
            <a:r>
              <a:rPr lang="zh-TW" altLang="en-US" sz="1200" b="0" i="0" u="none" strike="noStrike" kern="1200" dirty="0">
                <a:solidFill>
                  <a:schemeClr val="tx1"/>
                </a:solidFill>
                <a:effectLst/>
                <a:latin typeface="+mn-lt"/>
                <a:ea typeface="+mn-ea"/>
                <a:cs typeface="+mn-cs"/>
              </a:rPr>
              <a:t>八萬</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刪掉只有一筆的坪林</a:t>
            </a:r>
            <a:endParaRPr lang="zh-TW" altLang="en-US" b="0" dirty="0">
              <a:effectLst/>
            </a:endParaRPr>
          </a:p>
          <a:p>
            <a:pPr rtl="0"/>
            <a:r>
              <a:rPr lang="en-US" altLang="zh-TW"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有一筆雅房的</a:t>
            </a:r>
            <a:r>
              <a:rPr lang="en-US" altLang="zh-TW" sz="1200" b="0" i="0" u="none" strike="noStrike" kern="1200" dirty="0">
                <a:solidFill>
                  <a:schemeClr val="tx1"/>
                </a:solidFill>
                <a:effectLst/>
                <a:latin typeface="+mn-lt"/>
                <a:ea typeface="+mn-ea"/>
                <a:cs typeface="+mn-cs"/>
              </a:rPr>
              <a:t>13</a:t>
            </a:r>
            <a:r>
              <a:rPr lang="zh-TW" altLang="en-US" sz="1200" b="0" i="0" u="none" strike="noStrike" kern="1200" dirty="0">
                <a:solidFill>
                  <a:schemeClr val="tx1"/>
                </a:solidFill>
                <a:effectLst/>
                <a:latin typeface="+mn-lt"/>
                <a:ea typeface="+mn-ea"/>
                <a:cs typeface="+mn-cs"/>
              </a:rPr>
              <a:t>萬真的太怪了所以也人工清除</a:t>
            </a:r>
            <a:endParaRPr lang="zh-TW" altLang="en-US" b="0" dirty="0">
              <a:effectLst/>
            </a:endParaRPr>
          </a:p>
          <a:p>
            <a:pPr rtl="0"/>
            <a:r>
              <a:rPr lang="zh-TW" altLang="en-US" sz="1200" b="0" i="0" u="none" strike="noStrike" kern="1200" dirty="0">
                <a:solidFill>
                  <a:schemeClr val="tx1"/>
                </a:solidFill>
                <a:effectLst/>
                <a:latin typeface="+mn-lt"/>
                <a:ea typeface="+mn-ea"/>
                <a:cs typeface="+mn-cs"/>
              </a:rPr>
              <a:t>移除完的結果：</a:t>
            </a:r>
            <a:r>
              <a:rPr lang="en-US" altLang="zh-TW" sz="1200" b="0" i="0" u="none" strike="noStrike" kern="1200" dirty="0">
                <a:solidFill>
                  <a:schemeClr val="tx1"/>
                </a:solidFill>
                <a:effectLst/>
                <a:latin typeface="+mn-lt"/>
                <a:ea typeface="+mn-ea"/>
                <a:cs typeface="+mn-cs"/>
              </a:rPr>
              <a:t>from 70</a:t>
            </a:r>
            <a:r>
              <a:rPr lang="zh-TW" altLang="en-US" sz="1200" b="0" i="0" u="none" strike="noStrike" kern="1200" dirty="0">
                <a:solidFill>
                  <a:schemeClr val="tx1"/>
                </a:solidFill>
                <a:effectLst/>
                <a:latin typeface="+mn-lt"/>
                <a:ea typeface="+mn-ea"/>
                <a:cs typeface="+mn-cs"/>
              </a:rPr>
              <a:t>萬 </a:t>
            </a:r>
            <a:r>
              <a:rPr lang="en-US" altLang="zh-TW" sz="1200" b="0" i="0" u="none" strike="noStrike" kern="1200" dirty="0">
                <a:solidFill>
                  <a:schemeClr val="tx1"/>
                </a:solidFill>
                <a:effectLst/>
                <a:latin typeface="+mn-lt"/>
                <a:ea typeface="+mn-ea"/>
                <a:cs typeface="+mn-cs"/>
              </a:rPr>
              <a:t>to 53</a:t>
            </a:r>
            <a:r>
              <a:rPr lang="zh-TW" altLang="en-US" sz="1200" b="0" i="0" u="none" strike="noStrike" kern="1200" dirty="0">
                <a:solidFill>
                  <a:schemeClr val="tx1"/>
                </a:solidFill>
                <a:effectLst/>
                <a:latin typeface="+mn-lt"/>
                <a:ea typeface="+mn-ea"/>
                <a:cs typeface="+mn-cs"/>
              </a:rPr>
              <a:t>萬</a:t>
            </a:r>
            <a:endParaRPr lang="zh-TW" altLang="en-US" b="0" dirty="0">
              <a:effectLst/>
            </a:endParaRPr>
          </a:p>
          <a:p>
            <a:br>
              <a:rPr lang="zh-TW" altLang="en-US" dirty="0"/>
            </a:b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9</a:t>
            </a:fld>
            <a:endParaRPr lang="zh-TW" altLang="en-US"/>
          </a:p>
        </p:txBody>
      </p:sp>
    </p:spTree>
    <p:extLst>
      <p:ext uri="{BB962C8B-B14F-4D97-AF65-F5344CB8AC3E}">
        <p14:creationId xmlns:p14="http://schemas.microsoft.com/office/powerpoint/2010/main" val="1653437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10</a:t>
            </a:fld>
            <a:endParaRPr lang="zh-TW" altLang="en-US"/>
          </a:p>
        </p:txBody>
      </p:sp>
    </p:spTree>
    <p:extLst>
      <p:ext uri="{BB962C8B-B14F-4D97-AF65-F5344CB8AC3E}">
        <p14:creationId xmlns:p14="http://schemas.microsoft.com/office/powerpoint/2010/main" val="50609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短期</a:t>
            </a:r>
            <a:endParaRPr lang="zh-TW" altLang="en-US" b="0" dirty="0">
              <a:effectLst/>
            </a:endParaRPr>
          </a:p>
          <a:p>
            <a:pPr rtl="0"/>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承租者在網路上瀏覽的偏好：越完整越好</a:t>
            </a:r>
            <a:endParaRPr lang="zh-TW" altLang="en-US" b="0" dirty="0">
              <a:effectLst/>
            </a:endParaRPr>
          </a:p>
          <a:p>
            <a:pPr rtl="0"/>
            <a:br>
              <a:rPr lang="zh-TW" altLang="en-US" b="0" dirty="0">
                <a:effectLst/>
              </a:rPr>
            </a:br>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網站上無法得知交易與否，只能扣除重複刊登者</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11</a:t>
            </a:fld>
            <a:endParaRPr lang="zh-TW" altLang="en-US"/>
          </a:p>
        </p:txBody>
      </p:sp>
    </p:spTree>
    <p:extLst>
      <p:ext uri="{BB962C8B-B14F-4D97-AF65-F5344CB8AC3E}">
        <p14:creationId xmlns:p14="http://schemas.microsoft.com/office/powerpoint/2010/main" val="3738938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 </a:t>
            </a:r>
            <a:r>
              <a:rPr lang="zh-TW" altLang="en-US" sz="1200" b="0" i="0" u="none" strike="noStrike" kern="1200" dirty="0">
                <a:solidFill>
                  <a:schemeClr val="tx1"/>
                </a:solidFill>
                <a:effectLst/>
                <a:latin typeface="+mn-lt"/>
                <a:ea typeface="+mn-ea"/>
                <a:cs typeface="+mn-cs"/>
              </a:rPr>
              <a:t>訓練和測試集在地點和物件類別的分布都大致相似</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624E2E39-B66C-4833-9540-9588D4E73400}" type="slidenum">
              <a:rPr lang="zh-TW" altLang="en-US" smtClean="0"/>
              <a:t>12</a:t>
            </a:fld>
            <a:endParaRPr lang="zh-TW" altLang="en-US"/>
          </a:p>
        </p:txBody>
      </p:sp>
    </p:spTree>
    <p:extLst>
      <p:ext uri="{BB962C8B-B14F-4D97-AF65-F5344CB8AC3E}">
        <p14:creationId xmlns:p14="http://schemas.microsoft.com/office/powerpoint/2010/main" val="319412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D4940-D9E6-4C5F-98AA-1CA091E3C7E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dirty="0"/>
              <a:t>按一下以編輯母片標題樣式</a:t>
            </a:r>
          </a:p>
        </p:txBody>
      </p:sp>
      <p:sp>
        <p:nvSpPr>
          <p:cNvPr id="3" name="副標題 2">
            <a:extLst>
              <a:ext uri="{FF2B5EF4-FFF2-40B4-BE49-F238E27FC236}">
                <a16:creationId xmlns:a16="http://schemas.microsoft.com/office/drawing/2014/main" id="{7AA0170C-70E8-444B-A3B0-0698E0274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31B314E-78AB-4149-9D30-77D8135E3165}"/>
              </a:ext>
            </a:extLst>
          </p:cNvPr>
          <p:cNvSpPr>
            <a:spLocks noGrp="1"/>
          </p:cNvSpPr>
          <p:nvPr>
            <p:ph type="dt" sz="half" idx="10"/>
          </p:nvPr>
        </p:nvSpPr>
        <p:spPr/>
        <p:txBody>
          <a:bodyPr/>
          <a:lstStyle/>
          <a:p>
            <a:fld id="{C04F168F-6845-4D37-9D9C-D8C2A3FBA145}"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9B22A4F6-9CB3-42B4-A939-A414EB6307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E8FA5BA-D11A-4961-A0FC-E130696F05DD}"/>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61364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C867D6-3851-4998-BB90-B45371CE3E3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59EE74D8-6600-417E-AB0B-CD769CE14B90}"/>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A6EC7AB-0A1A-4F52-8694-ED5816661C22}"/>
              </a:ext>
            </a:extLst>
          </p:cNvPr>
          <p:cNvSpPr>
            <a:spLocks noGrp="1"/>
          </p:cNvSpPr>
          <p:nvPr>
            <p:ph type="dt" sz="half" idx="10"/>
          </p:nvPr>
        </p:nvSpPr>
        <p:spPr/>
        <p:txBody>
          <a:bodyPr/>
          <a:lstStyle/>
          <a:p>
            <a:fld id="{B0F855FB-FA1D-45C8-96FA-F61529007A37}"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4FB75496-F22A-43C1-8158-9D7A9E95103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2CEAA6A-CA21-4FEC-A68E-8C5207AAAE8D}"/>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67827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A568049-9285-40C4-9C9F-E2F41296362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6BC441F-47F1-49B0-AEC8-92D191816D87}"/>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0D4F4BD-45E9-41A9-9409-A5391F50B9F8}"/>
              </a:ext>
            </a:extLst>
          </p:cNvPr>
          <p:cNvSpPr>
            <a:spLocks noGrp="1"/>
          </p:cNvSpPr>
          <p:nvPr>
            <p:ph type="dt" sz="half" idx="10"/>
          </p:nvPr>
        </p:nvSpPr>
        <p:spPr/>
        <p:txBody>
          <a:bodyPr/>
          <a:lstStyle/>
          <a:p>
            <a:fld id="{795B29CB-D21B-43B4-922C-701546700F03}"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F58E7A26-F343-43E6-8823-923D3E18D37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331A620-ADC0-45FF-984E-8982FC71FF6A}"/>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311262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8" name="手繪多邊形: 圖案 7">
            <a:extLst>
              <a:ext uri="{FF2B5EF4-FFF2-40B4-BE49-F238E27FC236}">
                <a16:creationId xmlns:a16="http://schemas.microsoft.com/office/drawing/2014/main" id="{820DE683-E708-4FF9-A1D5-73287ED4CA08}"/>
              </a:ext>
            </a:extLst>
          </p:cNvPr>
          <p:cNvSpPr/>
          <p:nvPr userDrawn="1"/>
        </p:nvSpPr>
        <p:spPr>
          <a:xfrm flipH="1" flipV="1">
            <a:off x="6096000" y="1690688"/>
            <a:ext cx="8069821" cy="5691924"/>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日期版面配置區 3">
            <a:extLst>
              <a:ext uri="{FF2B5EF4-FFF2-40B4-BE49-F238E27FC236}">
                <a16:creationId xmlns:a16="http://schemas.microsoft.com/office/drawing/2014/main" id="{4D730BE9-2D5A-4542-A475-6D9DB0428EA6}"/>
              </a:ext>
            </a:extLst>
          </p:cNvPr>
          <p:cNvSpPr>
            <a:spLocks noGrp="1"/>
          </p:cNvSpPr>
          <p:nvPr>
            <p:ph type="dt" sz="half" idx="10"/>
          </p:nvPr>
        </p:nvSpPr>
        <p:spPr/>
        <p:txBody>
          <a:bodyPr/>
          <a:lstStyle/>
          <a:p>
            <a:fld id="{B5B55A4E-0434-40EA-8542-20B479286265}"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6ACA50F9-FC26-47E7-A37B-1B380BE405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BA63E8-7460-4D33-9220-45791E0A77F3}"/>
              </a:ext>
            </a:extLst>
          </p:cNvPr>
          <p:cNvSpPr>
            <a:spLocks noGrp="1"/>
          </p:cNvSpPr>
          <p:nvPr>
            <p:ph type="sldNum" sz="quarter" idx="12"/>
          </p:nvPr>
        </p:nvSpPr>
        <p:spPr/>
        <p:txBody>
          <a:bodyPr/>
          <a:lstStyle>
            <a:lvl1pPr>
              <a:defRPr sz="4800" b="1">
                <a:solidFill>
                  <a:schemeClr val="tx1">
                    <a:lumMod val="75000"/>
                    <a:lumOff val="25000"/>
                  </a:schemeClr>
                </a:solidFill>
                <a:latin typeface="+mn-lt"/>
              </a:defRPr>
            </a:lvl1pPr>
          </a:lstStyle>
          <a:p>
            <a:fld id="{200BDBBF-675F-4D8F-B2C0-2BABE710A947}" type="slidenum">
              <a:rPr lang="zh-TW" altLang="en-US" smtClean="0"/>
              <a:pPr/>
              <a:t>‹#›</a:t>
            </a:fld>
            <a:endParaRPr lang="zh-TW" altLang="en-US" dirty="0"/>
          </a:p>
        </p:txBody>
      </p:sp>
      <p:sp>
        <p:nvSpPr>
          <p:cNvPr id="7" name="手繪多邊形: 圖案 6">
            <a:extLst>
              <a:ext uri="{FF2B5EF4-FFF2-40B4-BE49-F238E27FC236}">
                <a16:creationId xmlns:a16="http://schemas.microsoft.com/office/drawing/2014/main" id="{F1DF2937-33CB-4AAE-8431-EE425EE6E0BA}"/>
              </a:ext>
            </a:extLst>
          </p:cNvPr>
          <p:cNvSpPr/>
          <p:nvPr userDrawn="1"/>
        </p:nvSpPr>
        <p:spPr>
          <a:xfrm>
            <a:off x="-990599" y="-441960"/>
            <a:ext cx="6099284" cy="5242560"/>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93D4423B-BE7D-4F77-B22F-4EE55C32447F}"/>
              </a:ext>
            </a:extLst>
          </p:cNvPr>
          <p:cNvSpPr>
            <a:spLocks noGrp="1"/>
          </p:cNvSpPr>
          <p:nvPr>
            <p:ph type="title"/>
          </p:nvPr>
        </p:nvSpPr>
        <p:spPr>
          <a:xfrm>
            <a:off x="838200" y="365125"/>
            <a:ext cx="10515600" cy="1325563"/>
          </a:xfrm>
        </p:spPr>
        <p:txBody>
          <a:bodyPr/>
          <a:lstStyle>
            <a:lvl1pPr>
              <a:defRPr b="1">
                <a:solidFill>
                  <a:schemeClr val="accent6">
                    <a:lumMod val="50000"/>
                  </a:schemeClr>
                </a:solidFill>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F2356B98-8AF6-4379-88A3-AFCB0A73F7F9}"/>
              </a:ext>
            </a:extLst>
          </p:cNvPr>
          <p:cNvSpPr>
            <a:spLocks noGrp="1"/>
          </p:cNvSpPr>
          <p:nvPr>
            <p:ph idx="1"/>
          </p:nvPr>
        </p:nvSpPr>
        <p:spPr>
          <a:xfrm>
            <a:off x="838200" y="1825625"/>
            <a:ext cx="10515600" cy="4351338"/>
          </a:xfrm>
        </p:spPr>
        <p:txBody>
          <a:bodyPr/>
          <a:lstStyle>
            <a:lvl1pPr>
              <a:defRPr>
                <a:solidFill>
                  <a:schemeClr val="tx1">
                    <a:lumMod val="75000"/>
                    <a:lumOff val="25000"/>
                  </a:schemeClr>
                </a:solidFill>
                <a:latin typeface="微軟正黑體" panose="020B0604030504040204" pitchFamily="34" charset="-120"/>
                <a:ea typeface="微軟正黑體" panose="020B0604030504040204" pitchFamily="34" charset="-120"/>
              </a:defRPr>
            </a:lvl1pPr>
            <a:lvl2pPr>
              <a:defRPr>
                <a:solidFill>
                  <a:schemeClr val="tx1">
                    <a:lumMod val="75000"/>
                    <a:lumOff val="25000"/>
                  </a:schemeClr>
                </a:solidFill>
                <a:latin typeface="微軟正黑體" panose="020B0604030504040204" pitchFamily="34" charset="-120"/>
                <a:ea typeface="微軟正黑體" panose="020B0604030504040204" pitchFamily="34" charset="-120"/>
              </a:defRPr>
            </a:lvl2pPr>
            <a:lvl3pPr>
              <a:defRPr>
                <a:solidFill>
                  <a:schemeClr val="tx1">
                    <a:lumMod val="75000"/>
                    <a:lumOff val="25000"/>
                  </a:schemeClr>
                </a:solidFill>
                <a:latin typeface="微軟正黑體" panose="020B0604030504040204" pitchFamily="34" charset="-120"/>
                <a:ea typeface="微軟正黑體" panose="020B0604030504040204" pitchFamily="34" charset="-120"/>
              </a:defRPr>
            </a:lvl3pPr>
            <a:lvl4pPr>
              <a:defRPr>
                <a:solidFill>
                  <a:schemeClr val="tx1">
                    <a:lumMod val="75000"/>
                    <a:lumOff val="25000"/>
                  </a:schemeClr>
                </a:solidFill>
                <a:latin typeface="微軟正黑體" panose="020B0604030504040204" pitchFamily="34" charset="-120"/>
                <a:ea typeface="微軟正黑體" panose="020B0604030504040204" pitchFamily="34" charset="-120"/>
              </a:defRPr>
            </a:lvl4pPr>
            <a:lvl5pPr>
              <a:defRPr>
                <a:solidFill>
                  <a:schemeClr val="tx1">
                    <a:lumMod val="75000"/>
                    <a:lumOff val="25000"/>
                  </a:schemeClr>
                </a:solidFill>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9" name="圖片 8">
            <a:extLst>
              <a:ext uri="{FF2B5EF4-FFF2-40B4-BE49-F238E27FC236}">
                <a16:creationId xmlns:a16="http://schemas.microsoft.com/office/drawing/2014/main" id="{72CFEF61-0844-4165-8401-37B0931A3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01066" y="365125"/>
            <a:ext cx="1352734" cy="1183905"/>
          </a:xfrm>
          <a:prstGeom prst="rect">
            <a:avLst/>
          </a:prstGeom>
        </p:spPr>
      </p:pic>
    </p:spTree>
    <p:extLst>
      <p:ext uri="{BB962C8B-B14F-4D97-AF65-F5344CB8AC3E}">
        <p14:creationId xmlns:p14="http://schemas.microsoft.com/office/powerpoint/2010/main" val="601143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47421D-188D-4B7F-B0EF-9389F3C6970F}"/>
              </a:ext>
            </a:extLst>
          </p:cNvPr>
          <p:cNvSpPr>
            <a:spLocks noGrp="1"/>
          </p:cNvSpPr>
          <p:nvPr>
            <p:ph type="title"/>
          </p:nvPr>
        </p:nvSpPr>
        <p:spPr>
          <a:xfrm>
            <a:off x="831850" y="1709738"/>
            <a:ext cx="10515600" cy="2852737"/>
          </a:xfrm>
        </p:spPr>
        <p:txBody>
          <a:bodyPr anchor="b"/>
          <a:lstStyle>
            <a:lvl1pPr>
              <a:defRPr sz="6000"/>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1B76A883-C21A-43D4-B088-9A588587EF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541E7990-3C03-4B70-8A43-FEBF9AE5F800}"/>
              </a:ext>
            </a:extLst>
          </p:cNvPr>
          <p:cNvSpPr>
            <a:spLocks noGrp="1"/>
          </p:cNvSpPr>
          <p:nvPr>
            <p:ph type="dt" sz="half" idx="10"/>
          </p:nvPr>
        </p:nvSpPr>
        <p:spPr/>
        <p:txBody>
          <a:bodyPr/>
          <a:lstStyle/>
          <a:p>
            <a:fld id="{23E17FC9-B529-4A57-B779-B6CB83DBC17E}"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180D04D4-78FC-4818-9C54-3F70376E720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AEB55B-A5DC-44D5-BB62-AF2DA29D8998}"/>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15320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C7AD6D-1CBC-41CF-AA7D-E7B29B1237D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2549DEC-E0D7-4FC8-B0DD-7FCF2D532102}"/>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3D3ED2D-1B60-4E4B-844B-2F09E9EAF9C6}"/>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5D1D46DC-7BB6-4F2E-9257-AE1898960FFD}"/>
              </a:ext>
            </a:extLst>
          </p:cNvPr>
          <p:cNvSpPr>
            <a:spLocks noGrp="1"/>
          </p:cNvSpPr>
          <p:nvPr>
            <p:ph type="dt" sz="half" idx="10"/>
          </p:nvPr>
        </p:nvSpPr>
        <p:spPr/>
        <p:txBody>
          <a:bodyPr/>
          <a:lstStyle/>
          <a:p>
            <a:fld id="{E73150DE-6C02-4978-B501-8EBF1FC94D62}" type="datetime1">
              <a:rPr lang="zh-TW" altLang="en-US" smtClean="0"/>
              <a:t>2021/1/1</a:t>
            </a:fld>
            <a:endParaRPr lang="zh-TW" altLang="en-US"/>
          </a:p>
        </p:txBody>
      </p:sp>
      <p:sp>
        <p:nvSpPr>
          <p:cNvPr id="6" name="頁尾版面配置區 5">
            <a:extLst>
              <a:ext uri="{FF2B5EF4-FFF2-40B4-BE49-F238E27FC236}">
                <a16:creationId xmlns:a16="http://schemas.microsoft.com/office/drawing/2014/main" id="{5BD31082-A45C-4E64-BDDD-3958D4ABD0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1150E3D-3A8A-44E0-ACC7-A1DB7003DAFB}"/>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83964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C40AD-5FC4-4E2B-BE1F-8AEC54620BA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286594A7-5FFF-4077-ADB5-588E9DF3B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035ECF1-4D8F-410B-8F1E-6B0682000AB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221402F-E659-4E6E-962F-B0071A64AD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4D0E3A67-07E7-46C0-96A3-CDA671BE801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162002E-E046-4C98-A437-30A1E721121F}"/>
              </a:ext>
            </a:extLst>
          </p:cNvPr>
          <p:cNvSpPr>
            <a:spLocks noGrp="1"/>
          </p:cNvSpPr>
          <p:nvPr>
            <p:ph type="dt" sz="half" idx="10"/>
          </p:nvPr>
        </p:nvSpPr>
        <p:spPr/>
        <p:txBody>
          <a:bodyPr/>
          <a:lstStyle/>
          <a:p>
            <a:fld id="{8FEDFF9C-E666-405F-B2A7-4063A4CBDA5D}" type="datetime1">
              <a:rPr lang="zh-TW" altLang="en-US" smtClean="0"/>
              <a:t>2021/1/1</a:t>
            </a:fld>
            <a:endParaRPr lang="zh-TW" altLang="en-US"/>
          </a:p>
        </p:txBody>
      </p:sp>
      <p:sp>
        <p:nvSpPr>
          <p:cNvPr id="8" name="頁尾版面配置區 7">
            <a:extLst>
              <a:ext uri="{FF2B5EF4-FFF2-40B4-BE49-F238E27FC236}">
                <a16:creationId xmlns:a16="http://schemas.microsoft.com/office/drawing/2014/main" id="{E3EEE2FE-613D-4C1E-9A5C-8A0ED10954E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A32E6BD-3882-4CA0-A693-CF365FB8AFB3}"/>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10600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106BCB-4709-4958-89CE-FCC199EB007F}"/>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CB784C8-17EB-4803-A5F6-D555A240922A}"/>
              </a:ext>
            </a:extLst>
          </p:cNvPr>
          <p:cNvSpPr>
            <a:spLocks noGrp="1"/>
          </p:cNvSpPr>
          <p:nvPr>
            <p:ph type="dt" sz="half" idx="10"/>
          </p:nvPr>
        </p:nvSpPr>
        <p:spPr/>
        <p:txBody>
          <a:bodyPr/>
          <a:lstStyle/>
          <a:p>
            <a:fld id="{9F5BCEC2-6DD8-4848-A583-F70CBC4EDB79}" type="datetime1">
              <a:rPr lang="zh-TW" altLang="en-US" smtClean="0"/>
              <a:t>2021/1/1</a:t>
            </a:fld>
            <a:endParaRPr lang="zh-TW" altLang="en-US"/>
          </a:p>
        </p:txBody>
      </p:sp>
      <p:sp>
        <p:nvSpPr>
          <p:cNvPr id="4" name="頁尾版面配置區 3">
            <a:extLst>
              <a:ext uri="{FF2B5EF4-FFF2-40B4-BE49-F238E27FC236}">
                <a16:creationId xmlns:a16="http://schemas.microsoft.com/office/drawing/2014/main" id="{C59E7D8A-FD9C-4DD5-B4CB-CE09EC1836F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16DF914-F999-474B-9742-5483EADBADC0}"/>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587159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FEBDEE2-93C2-47C1-9C81-C392EDEF8AEB}"/>
              </a:ext>
            </a:extLst>
          </p:cNvPr>
          <p:cNvSpPr>
            <a:spLocks noGrp="1"/>
          </p:cNvSpPr>
          <p:nvPr>
            <p:ph type="dt" sz="half" idx="10"/>
          </p:nvPr>
        </p:nvSpPr>
        <p:spPr/>
        <p:txBody>
          <a:bodyPr/>
          <a:lstStyle/>
          <a:p>
            <a:fld id="{7320065E-652F-40E1-888B-5656A172D9FA}" type="datetime1">
              <a:rPr lang="zh-TW" altLang="en-US" smtClean="0"/>
              <a:t>2021/1/1</a:t>
            </a:fld>
            <a:endParaRPr lang="zh-TW" altLang="en-US"/>
          </a:p>
        </p:txBody>
      </p:sp>
      <p:sp>
        <p:nvSpPr>
          <p:cNvPr id="3" name="頁尾版面配置區 2">
            <a:extLst>
              <a:ext uri="{FF2B5EF4-FFF2-40B4-BE49-F238E27FC236}">
                <a16:creationId xmlns:a16="http://schemas.microsoft.com/office/drawing/2014/main" id="{B5F2B16D-0C12-4807-A833-13FC9913F495}"/>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102E4F4-9D9C-4C34-888A-40CB378A6365}"/>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1927017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6D9A2C-243B-4923-B059-0B8182EBA67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A038C11-DE7F-43A7-8790-3DAFBCF15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5C26003-2C1D-4281-A1F1-9BE9D4780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0232729-F3DD-4E62-82A7-7AA750FB234E}"/>
              </a:ext>
            </a:extLst>
          </p:cNvPr>
          <p:cNvSpPr>
            <a:spLocks noGrp="1"/>
          </p:cNvSpPr>
          <p:nvPr>
            <p:ph type="dt" sz="half" idx="10"/>
          </p:nvPr>
        </p:nvSpPr>
        <p:spPr/>
        <p:txBody>
          <a:bodyPr/>
          <a:lstStyle/>
          <a:p>
            <a:fld id="{A51AF3CB-3724-4A56-BC53-FB02F56AB6FF}" type="datetime1">
              <a:rPr lang="zh-TW" altLang="en-US" smtClean="0"/>
              <a:t>2021/1/1</a:t>
            </a:fld>
            <a:endParaRPr lang="zh-TW" altLang="en-US"/>
          </a:p>
        </p:txBody>
      </p:sp>
      <p:sp>
        <p:nvSpPr>
          <p:cNvPr id="6" name="頁尾版面配置區 5">
            <a:extLst>
              <a:ext uri="{FF2B5EF4-FFF2-40B4-BE49-F238E27FC236}">
                <a16:creationId xmlns:a16="http://schemas.microsoft.com/office/drawing/2014/main" id="{C52FC09A-C1CB-4C17-8413-3C78EC5E4DB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1DE8BBD-E011-4036-8854-A333FD862D51}"/>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87465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DD0728-16E5-4739-B4C8-974844A7236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679DC48-8B3A-4E8F-9B8C-7C58DE8434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A14E0D2-18AF-4D82-8742-76A918679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D0FC7B9-F3D4-4979-B3B3-65E64C778A54}"/>
              </a:ext>
            </a:extLst>
          </p:cNvPr>
          <p:cNvSpPr>
            <a:spLocks noGrp="1"/>
          </p:cNvSpPr>
          <p:nvPr>
            <p:ph type="dt" sz="half" idx="10"/>
          </p:nvPr>
        </p:nvSpPr>
        <p:spPr/>
        <p:txBody>
          <a:bodyPr/>
          <a:lstStyle/>
          <a:p>
            <a:fld id="{69FF54DE-C846-49B0-BD52-96B496CCA0BD}" type="datetime1">
              <a:rPr lang="zh-TW" altLang="en-US" smtClean="0"/>
              <a:t>2021/1/1</a:t>
            </a:fld>
            <a:endParaRPr lang="zh-TW" altLang="en-US"/>
          </a:p>
        </p:txBody>
      </p:sp>
      <p:sp>
        <p:nvSpPr>
          <p:cNvPr id="6" name="頁尾版面配置區 5">
            <a:extLst>
              <a:ext uri="{FF2B5EF4-FFF2-40B4-BE49-F238E27FC236}">
                <a16:creationId xmlns:a16="http://schemas.microsoft.com/office/drawing/2014/main" id="{DFCBA31E-4958-4F5B-B1B2-082F64CD63B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9C56395-572E-426E-872D-F3E2221AE544}"/>
              </a:ext>
            </a:extLst>
          </p:cNvPr>
          <p:cNvSpPr>
            <a:spLocks noGrp="1"/>
          </p:cNvSpPr>
          <p:nvPr>
            <p:ph type="sldNum" sz="quarter" idx="12"/>
          </p:nvPr>
        </p:nvSpPr>
        <p:spPr/>
        <p:txBody>
          <a:body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6895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4A4718-9F1B-4E43-8C6C-289337ED3E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54F5EE1-3D40-418E-99C3-612653556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8B85D4C-A6CA-4740-963A-9D4C6C4CFB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25CDF-E9DC-4B76-B90B-D507529DDFE6}" type="datetime1">
              <a:rPr lang="zh-TW" altLang="en-US" smtClean="0"/>
              <a:t>2021/1/1</a:t>
            </a:fld>
            <a:endParaRPr lang="zh-TW" altLang="en-US"/>
          </a:p>
        </p:txBody>
      </p:sp>
      <p:sp>
        <p:nvSpPr>
          <p:cNvPr id="5" name="頁尾版面配置區 4">
            <a:extLst>
              <a:ext uri="{FF2B5EF4-FFF2-40B4-BE49-F238E27FC236}">
                <a16:creationId xmlns:a16="http://schemas.microsoft.com/office/drawing/2014/main" id="{5B2503F3-6FB2-4197-9C1A-25886950C5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6BBF217-E9C2-4223-9A61-9900EA7168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BDBBF-675F-4D8F-B2C0-2BABE710A947}" type="slidenum">
              <a:rPr lang="zh-TW" altLang="en-US" smtClean="0"/>
              <a:t>‹#›</a:t>
            </a:fld>
            <a:endParaRPr lang="zh-TW" altLang="en-US"/>
          </a:p>
        </p:txBody>
      </p:sp>
    </p:spTree>
    <p:extLst>
      <p:ext uri="{BB962C8B-B14F-4D97-AF65-F5344CB8AC3E}">
        <p14:creationId xmlns:p14="http://schemas.microsoft.com/office/powerpoint/2010/main" val="2271673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9.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140.112.107.117:3000/"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5" name="群組 14">
            <a:extLst>
              <a:ext uri="{FF2B5EF4-FFF2-40B4-BE49-F238E27FC236}">
                <a16:creationId xmlns:a16="http://schemas.microsoft.com/office/drawing/2014/main" id="{30000098-F224-4B0B-AFE6-570E40714654}"/>
              </a:ext>
            </a:extLst>
          </p:cNvPr>
          <p:cNvGrpSpPr/>
          <p:nvPr/>
        </p:nvGrpSpPr>
        <p:grpSpPr>
          <a:xfrm>
            <a:off x="-5065203" y="1377135"/>
            <a:ext cx="8773069" cy="9933053"/>
            <a:chOff x="4270332" y="1626402"/>
            <a:chExt cx="2067289" cy="2980743"/>
          </a:xfrm>
          <a:solidFill>
            <a:schemeClr val="tx1">
              <a:lumMod val="50000"/>
              <a:lumOff val="50000"/>
            </a:schemeClr>
          </a:solidFill>
          <a:scene3d>
            <a:camera prst="isometricOffAxis1Top">
              <a:rot lat="18178371" lon="1623645" rev="20349984"/>
            </a:camera>
            <a:lightRig rig="threePt" dir="t"/>
          </a:scene3d>
        </p:grpSpPr>
        <p:sp>
          <p:nvSpPr>
            <p:cNvPr id="16" name="Freeform 9">
              <a:extLst>
                <a:ext uri="{FF2B5EF4-FFF2-40B4-BE49-F238E27FC236}">
                  <a16:creationId xmlns:a16="http://schemas.microsoft.com/office/drawing/2014/main" id="{0FA3FB3F-1206-43A5-837C-592DD7B0AB41}"/>
                </a:ext>
              </a:extLst>
            </p:cNvPr>
            <p:cNvSpPr>
              <a:spLocks/>
            </p:cNvSpPr>
            <p:nvPr/>
          </p:nvSpPr>
          <p:spPr bwMode="auto">
            <a:xfrm>
              <a:off x="5072179" y="2912448"/>
              <a:ext cx="1023342" cy="1694697"/>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1" name="Freeform 13">
              <a:extLst>
                <a:ext uri="{FF2B5EF4-FFF2-40B4-BE49-F238E27FC236}">
                  <a16:creationId xmlns:a16="http://schemas.microsoft.com/office/drawing/2014/main" id="{93E2D42D-4A3D-41BC-9B9A-C9C2B615D03A}"/>
                </a:ext>
              </a:extLst>
            </p:cNvPr>
            <p:cNvSpPr>
              <a:spLocks/>
            </p:cNvSpPr>
            <p:nvPr/>
          </p:nvSpPr>
          <p:spPr bwMode="auto">
            <a:xfrm>
              <a:off x="4459203" y="3128792"/>
              <a:ext cx="1026777" cy="1080004"/>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4" name="Freeform 16">
              <a:extLst>
                <a:ext uri="{FF2B5EF4-FFF2-40B4-BE49-F238E27FC236}">
                  <a16:creationId xmlns:a16="http://schemas.microsoft.com/office/drawing/2014/main" id="{4A872898-2B21-477B-B52E-A95240B11B7C}"/>
                </a:ext>
              </a:extLst>
            </p:cNvPr>
            <p:cNvSpPr>
              <a:spLocks/>
            </p:cNvSpPr>
            <p:nvPr/>
          </p:nvSpPr>
          <p:spPr bwMode="auto">
            <a:xfrm>
              <a:off x="4270332" y="2830032"/>
              <a:ext cx="1346141" cy="640448"/>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5" name="Freeform 17">
              <a:extLst>
                <a:ext uri="{FF2B5EF4-FFF2-40B4-BE49-F238E27FC236}">
                  <a16:creationId xmlns:a16="http://schemas.microsoft.com/office/drawing/2014/main" id="{5C18C202-998C-4205-932F-A6F2443F3148}"/>
                </a:ext>
              </a:extLst>
            </p:cNvPr>
            <p:cNvSpPr>
              <a:spLocks/>
            </p:cNvSpPr>
            <p:nvPr/>
          </p:nvSpPr>
          <p:spPr bwMode="auto">
            <a:xfrm>
              <a:off x="5419017" y="2041920"/>
              <a:ext cx="877395" cy="922038"/>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6" name="Freeform 18">
              <a:extLst>
                <a:ext uri="{FF2B5EF4-FFF2-40B4-BE49-F238E27FC236}">
                  <a16:creationId xmlns:a16="http://schemas.microsoft.com/office/drawing/2014/main" id="{E5A92E29-5558-43D8-8EE7-0AC2B9F202DF}"/>
                </a:ext>
              </a:extLst>
            </p:cNvPr>
            <p:cNvSpPr>
              <a:spLocks/>
            </p:cNvSpPr>
            <p:nvPr/>
          </p:nvSpPr>
          <p:spPr bwMode="auto">
            <a:xfrm>
              <a:off x="4436884" y="2447137"/>
              <a:ext cx="901434" cy="590654"/>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7" name="Freeform 19">
              <a:extLst>
                <a:ext uri="{FF2B5EF4-FFF2-40B4-BE49-F238E27FC236}">
                  <a16:creationId xmlns:a16="http://schemas.microsoft.com/office/drawing/2014/main" id="{8A1388EB-42AB-4527-A9EB-E1B24533D384}"/>
                </a:ext>
              </a:extLst>
            </p:cNvPr>
            <p:cNvSpPr>
              <a:spLocks/>
            </p:cNvSpPr>
            <p:nvPr/>
          </p:nvSpPr>
          <p:spPr bwMode="auto">
            <a:xfrm>
              <a:off x="4824929" y="2141508"/>
              <a:ext cx="731450" cy="722864"/>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8" name="Freeform 20">
              <a:extLst>
                <a:ext uri="{FF2B5EF4-FFF2-40B4-BE49-F238E27FC236}">
                  <a16:creationId xmlns:a16="http://schemas.microsoft.com/office/drawing/2014/main" id="{CF77F577-EBA8-4B10-AEBA-F0F4E077877F}"/>
                </a:ext>
              </a:extLst>
            </p:cNvPr>
            <p:cNvSpPr>
              <a:spLocks/>
            </p:cNvSpPr>
            <p:nvPr/>
          </p:nvSpPr>
          <p:spPr bwMode="auto">
            <a:xfrm>
              <a:off x="4929667" y="1892540"/>
              <a:ext cx="691958" cy="733166"/>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9" name="Freeform 21">
              <a:extLst>
                <a:ext uri="{FF2B5EF4-FFF2-40B4-BE49-F238E27FC236}">
                  <a16:creationId xmlns:a16="http://schemas.microsoft.com/office/drawing/2014/main" id="{4823E1AE-483A-48AE-BE00-ECD7188A078A}"/>
                </a:ext>
              </a:extLst>
            </p:cNvPr>
            <p:cNvSpPr>
              <a:spLocks/>
            </p:cNvSpPr>
            <p:nvPr/>
          </p:nvSpPr>
          <p:spPr bwMode="auto">
            <a:xfrm>
              <a:off x="5336600" y="1626402"/>
              <a:ext cx="1001021" cy="860225"/>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0" name="Freeform 22">
              <a:extLst>
                <a:ext uri="{FF2B5EF4-FFF2-40B4-BE49-F238E27FC236}">
                  <a16:creationId xmlns:a16="http://schemas.microsoft.com/office/drawing/2014/main" id="{6AF1F5CB-CB3B-4039-A5CF-C293F9AD319C}"/>
                </a:ext>
              </a:extLst>
            </p:cNvPr>
            <p:cNvSpPr>
              <a:spLocks/>
            </p:cNvSpPr>
            <p:nvPr/>
          </p:nvSpPr>
          <p:spPr bwMode="auto">
            <a:xfrm>
              <a:off x="5846554" y="1794670"/>
              <a:ext cx="260987" cy="194023"/>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1" name="Freeform 23">
              <a:extLst>
                <a:ext uri="{FF2B5EF4-FFF2-40B4-BE49-F238E27FC236}">
                  <a16:creationId xmlns:a16="http://schemas.microsoft.com/office/drawing/2014/main" id="{6E6EE324-F49D-428D-809B-FD3BAE2B4731}"/>
                </a:ext>
              </a:extLst>
            </p:cNvPr>
            <p:cNvSpPr>
              <a:spLocks/>
            </p:cNvSpPr>
            <p:nvPr/>
          </p:nvSpPr>
          <p:spPr bwMode="auto">
            <a:xfrm>
              <a:off x="5590719" y="1755179"/>
              <a:ext cx="273005" cy="353705"/>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32" name="Freeform 24">
              <a:extLst>
                <a:ext uri="{FF2B5EF4-FFF2-40B4-BE49-F238E27FC236}">
                  <a16:creationId xmlns:a16="http://schemas.microsoft.com/office/drawing/2014/main" id="{D2ACB72F-875E-437E-A048-5ACF0BE73978}"/>
                </a:ext>
              </a:extLst>
            </p:cNvPr>
            <p:cNvSpPr>
              <a:spLocks/>
            </p:cNvSpPr>
            <p:nvPr/>
          </p:nvSpPr>
          <p:spPr bwMode="auto">
            <a:xfrm>
              <a:off x="4773419" y="2266850"/>
              <a:ext cx="197456" cy="212910"/>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grpSp>
      <p:grpSp>
        <p:nvGrpSpPr>
          <p:cNvPr id="4" name="群組 3">
            <a:extLst>
              <a:ext uri="{FF2B5EF4-FFF2-40B4-BE49-F238E27FC236}">
                <a16:creationId xmlns:a16="http://schemas.microsoft.com/office/drawing/2014/main" id="{66A32B85-1745-4F75-AC84-473257A5780A}"/>
              </a:ext>
            </a:extLst>
          </p:cNvPr>
          <p:cNvGrpSpPr/>
          <p:nvPr/>
        </p:nvGrpSpPr>
        <p:grpSpPr>
          <a:xfrm>
            <a:off x="769137" y="1414197"/>
            <a:ext cx="1555785" cy="2792495"/>
            <a:chOff x="769137" y="1414197"/>
            <a:chExt cx="1555785" cy="2792495"/>
          </a:xfrm>
        </p:grpSpPr>
        <p:grpSp>
          <p:nvGrpSpPr>
            <p:cNvPr id="43" name="群組 42">
              <a:extLst>
                <a:ext uri="{FF2B5EF4-FFF2-40B4-BE49-F238E27FC236}">
                  <a16:creationId xmlns:a16="http://schemas.microsoft.com/office/drawing/2014/main" id="{D4300E86-E162-4EE5-BBA5-C07C5AF06770}"/>
                </a:ext>
              </a:extLst>
            </p:cNvPr>
            <p:cNvGrpSpPr/>
            <p:nvPr/>
          </p:nvGrpSpPr>
          <p:grpSpPr>
            <a:xfrm>
              <a:off x="769137" y="1414197"/>
              <a:ext cx="1555785" cy="2792495"/>
              <a:chOff x="626809" y="1746846"/>
              <a:chExt cx="1555785" cy="2792495"/>
            </a:xfrm>
          </p:grpSpPr>
          <p:sp>
            <p:nvSpPr>
              <p:cNvPr id="44" name="橢圓 43">
                <a:extLst>
                  <a:ext uri="{FF2B5EF4-FFF2-40B4-BE49-F238E27FC236}">
                    <a16:creationId xmlns:a16="http://schemas.microsoft.com/office/drawing/2014/main" id="{7DA40010-4351-4DD7-9192-2BFAD175FB61}"/>
                  </a:ext>
                </a:extLst>
              </p:cNvPr>
              <p:cNvSpPr/>
              <p:nvPr/>
            </p:nvSpPr>
            <p:spPr>
              <a:xfrm>
                <a:off x="626809" y="1746846"/>
                <a:ext cx="1555785" cy="15557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9DDAF3FA-E3DD-4D26-A8BA-26640D045163}"/>
                  </a:ext>
                </a:extLst>
              </p:cNvPr>
              <p:cNvSpPr/>
              <p:nvPr/>
            </p:nvSpPr>
            <p:spPr>
              <a:xfrm flipV="1">
                <a:off x="1233165" y="2613425"/>
                <a:ext cx="339398" cy="192591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2056" name="Picture 8" descr="office building architecture icon colored modern 3d sketch">
              <a:extLst>
                <a:ext uri="{FF2B5EF4-FFF2-40B4-BE49-F238E27FC236}">
                  <a16:creationId xmlns:a16="http://schemas.microsoft.com/office/drawing/2014/main" id="{4D687ABB-8239-471A-9415-EF55B8685CD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7" b="89879" l="2500" r="96000">
                          <a14:foregroundMark x1="5167" y1="31174" x2="5167" y2="31174"/>
                          <a14:foregroundMark x1="44167" y1="7287" x2="44167" y2="7287"/>
                          <a14:foregroundMark x1="45667" y1="2227" x2="45667" y2="2227"/>
                          <a14:foregroundMark x1="8333" y1="66397" x2="8333" y2="66397"/>
                          <a14:foregroundMark x1="7667" y1="60526" x2="7667" y2="60526"/>
                          <a14:foregroundMark x1="7167" y1="61336" x2="6500" y2="63563"/>
                          <a14:foregroundMark x1="9667" y1="54858" x2="9667" y2="54858"/>
                          <a14:foregroundMark x1="12000" y1="56478" x2="12000" y2="56478"/>
                          <a14:foregroundMark x1="13333" y1="62146" x2="13333" y2="62146"/>
                          <a14:foregroundMark x1="12833" y1="66194" x2="12833" y2="66194"/>
                          <a14:foregroundMark x1="10833" y1="68826" x2="10833" y2="68826"/>
                          <a14:foregroundMark x1="3500" y1="67206" x2="3500" y2="67206"/>
                          <a14:foregroundMark x1="3167" y1="67206" x2="3167" y2="67206"/>
                          <a14:foregroundMark x1="2500" y1="72267" x2="2500" y2="72267"/>
                          <a14:foregroundMark x1="10833" y1="75911" x2="10833" y2="75911"/>
                          <a14:foregroundMark x1="11167" y1="71053" x2="11167" y2="71053"/>
                          <a14:foregroundMark x1="11167" y1="71053" x2="11167" y2="71053"/>
                          <a14:foregroundMark x1="10667" y1="74899" x2="10667" y2="74899"/>
                          <a14:foregroundMark x1="11001" y1="85223" x2="11167" y2="85425"/>
                          <a14:foregroundMark x1="10834" y1="85020" x2="11001" y2="85223"/>
                          <a14:foregroundMark x1="10667" y1="84818" x2="10834" y2="85020"/>
                          <a14:foregroundMark x1="12167" y1="89879" x2="12167" y2="89879"/>
                          <a14:foregroundMark x1="21667" y1="86437" x2="21667" y2="86437"/>
                          <a14:foregroundMark x1="95500" y1="69636" x2="96000" y2="69636"/>
                          <a14:foregroundMark x1="82333" y1="89879" x2="82333" y2="89879"/>
                          <a14:foregroundMark x1="82000" y1="52632" x2="82000" y2="52632"/>
                          <a14:foregroundMark x1="84000" y1="53036" x2="84000" y2="53036"/>
                          <a14:foregroundMark x1="10833" y1="84615" x2="10833" y2="84615"/>
                          <a14:foregroundMark x1="10333" y1="85223" x2="10333" y2="85223"/>
                          <a14:backgroundMark x1="4000" y1="29960" x2="4000" y2="29960"/>
                          <a14:backgroundMark x1="5000" y1="31377" x2="5000" y2="31377"/>
                          <a14:backgroundMark x1="5000" y1="31377" x2="5000" y2="31377"/>
                          <a14:backgroundMark x1="5000" y1="31377" x2="5000" y2="31377"/>
                          <a14:backgroundMark x1="5333" y1="31377" x2="5333" y2="31377"/>
                          <a14:backgroundMark x1="6167" y1="31377" x2="6167" y2="31377"/>
                          <a14:backgroundMark x1="5000" y1="31377" x2="5000" y2="31377"/>
                          <a14:backgroundMark x1="7667" y1="27733" x2="7667" y2="27733"/>
                          <a14:backgroundMark x1="6167" y1="29960" x2="6167" y2="29960"/>
                          <a14:backgroundMark x1="5667" y1="30567" x2="5667" y2="30567"/>
                          <a14:backgroundMark x1="5500" y1="30769" x2="5500" y2="30769"/>
                          <a14:backgroundMark x1="5000" y1="30972" x2="5000" y2="30972"/>
                          <a14:backgroundMark x1="10167" y1="86032" x2="10167" y2="86032"/>
                          <a14:backgroundMark x1="10833" y1="85223" x2="10833" y2="85223"/>
                          <a14:backgroundMark x1="10667" y1="85020" x2="10667" y2="85020"/>
                          <a14:backgroundMark x1="10667" y1="85020" x2="10667" y2="85020"/>
                          <a14:backgroundMark x1="10667" y1="85020" x2="10667" y2="85020"/>
                          <a14:backgroundMark x1="10333" y1="85223" x2="10333" y2="85223"/>
                          <a14:backgroundMark x1="10333" y1="85425" x2="10333" y2="85425"/>
                          <a14:backgroundMark x1="10833" y1="84615" x2="10833" y2="84615"/>
                          <a14:backgroundMark x1="5333" y1="30972" x2="5333" y2="30972"/>
                          <a14:backgroundMark x1="82167" y1="52227" x2="82167" y2="52227"/>
                          <a14:backgroundMark x1="82500" y1="50607" x2="82500" y2="50607"/>
                          <a14:backgroundMark x1="83000" y1="51417" x2="83000" y2="51417"/>
                          <a14:backgroundMark x1="83000" y1="52024" x2="83000" y2="52024"/>
                          <a14:backgroundMark x1="83333" y1="52834" x2="83333" y2="52834"/>
                          <a14:backgroundMark x1="83500" y1="52834" x2="83500" y2="52834"/>
                          <a14:backgroundMark x1="82500" y1="51619" x2="82500" y2="51619"/>
                          <a14:backgroundMark x1="82500" y1="51619" x2="82500" y2="51619"/>
                          <a14:backgroundMark x1="83167" y1="52024" x2="83167" y2="52024"/>
                          <a14:backgroundMark x1="84333" y1="52632" x2="84333" y2="52632"/>
                          <a14:backgroundMark x1="84667" y1="52834" x2="84667" y2="52834"/>
                          <a14:backgroundMark x1="84000" y1="52834" x2="84000" y2="52834"/>
                          <a14:backgroundMark x1="83000" y1="52024" x2="82333" y2="51417"/>
                          <a14:backgroundMark x1="81667" y1="50810" x2="81667" y2="50810"/>
                          <a14:backgroundMark x1="81500" y1="50405" x2="81500" y2="50405"/>
                          <a14:backgroundMark x1="82667" y1="50607" x2="82667" y2="50607"/>
                          <a14:backgroundMark x1="82500" y1="52632" x2="82500" y2="52632"/>
                          <a14:backgroundMark x1="82500" y1="52632" x2="82500" y2="52632"/>
                          <a14:backgroundMark x1="81667" y1="52429" x2="81667" y2="52429"/>
                          <a14:backgroundMark x1="81667" y1="52429" x2="81667" y2="52429"/>
                          <a14:backgroundMark x1="82667" y1="52429" x2="82667" y2="52429"/>
                          <a14:backgroundMark x1="82833" y1="52429" x2="82833" y2="52429"/>
                          <a14:backgroundMark x1="82333" y1="51215" x2="82333" y2="51215"/>
                          <a14:backgroundMark x1="82333" y1="51215" x2="82333" y2="51822"/>
                          <a14:backgroundMark x1="82167" y1="52632" x2="82167" y2="52632"/>
                          <a14:backgroundMark x1="82500" y1="53644" x2="82500" y2="53644"/>
                          <a14:backgroundMark x1="83000" y1="54049" x2="83000" y2="54049"/>
                          <a14:backgroundMark x1="84333" y1="54049" x2="84333" y2="54049"/>
                          <a14:backgroundMark x1="84167" y1="53239" x2="84167" y2="53239"/>
                          <a14:backgroundMark x1="83833" y1="53036" x2="83833" y2="53036"/>
                          <a14:backgroundMark x1="83833" y1="53036" x2="83833" y2="53036"/>
                          <a14:backgroundMark x1="82333" y1="52024" x2="82000" y2="51822"/>
                          <a14:backgroundMark x1="80833" y1="52429" x2="81167" y2="52632"/>
                          <a14:backgroundMark x1="82000" y1="52632" x2="82000" y2="52632"/>
                          <a14:backgroundMark x1="82167" y1="52632" x2="82167" y2="52632"/>
                          <a14:backgroundMark x1="82167" y1="52632" x2="82167" y2="52632"/>
                        </a14:backgroundRemoval>
                      </a14:imgEffect>
                    </a14:imgLayer>
                  </a14:imgProps>
                </a:ext>
                <a:ext uri="{28A0092B-C50C-407E-A947-70E740481C1C}">
                  <a14:useLocalDpi xmlns:a14="http://schemas.microsoft.com/office/drawing/2010/main" val="0"/>
                </a:ext>
              </a:extLst>
            </a:blip>
            <a:srcRect b="6838"/>
            <a:stretch/>
          </p:blipFill>
          <p:spPr bwMode="auto">
            <a:xfrm>
              <a:off x="974568" y="1721741"/>
              <a:ext cx="1145442" cy="87859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標題 1">
            <a:extLst>
              <a:ext uri="{FF2B5EF4-FFF2-40B4-BE49-F238E27FC236}">
                <a16:creationId xmlns:a16="http://schemas.microsoft.com/office/drawing/2014/main" id="{FD359DA6-9018-417E-A7F6-F635AC657820}"/>
              </a:ext>
            </a:extLst>
          </p:cNvPr>
          <p:cNvSpPr>
            <a:spLocks noGrp="1"/>
          </p:cNvSpPr>
          <p:nvPr>
            <p:ph type="ctrTitle"/>
          </p:nvPr>
        </p:nvSpPr>
        <p:spPr>
          <a:xfrm>
            <a:off x="4261647" y="1623223"/>
            <a:ext cx="6858000" cy="1922428"/>
          </a:xfrm>
        </p:spPr>
        <p:txBody>
          <a:bodyPr>
            <a:normAutofit/>
          </a:bodyPr>
          <a:lstStyle/>
          <a:p>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統計學習與深度學習期末報告</a:t>
            </a:r>
            <a:br>
              <a:rPr lang="en-US" altLang="zh-TW" sz="3600" b="1" dirty="0">
                <a:solidFill>
                  <a:schemeClr val="accent6">
                    <a:lumMod val="50000"/>
                  </a:schemeClr>
                </a:solidFill>
                <a:latin typeface="微軟正黑體" panose="020B0604030504040204" pitchFamily="34" charset="-120"/>
                <a:ea typeface="微軟正黑體" panose="020B0604030504040204" pitchFamily="34" charset="-120"/>
              </a:rPr>
            </a:br>
            <a:r>
              <a:rPr lang="en-US" altLang="zh-TW" sz="2000" b="1" dirty="0">
                <a:solidFill>
                  <a:schemeClr val="accent6">
                    <a:lumMod val="50000"/>
                  </a:schemeClr>
                </a:solidFill>
                <a:latin typeface="微軟正黑體" panose="020B0604030504040204" pitchFamily="34" charset="-120"/>
                <a:ea typeface="微軟正黑體" panose="020B0604030504040204" pitchFamily="34" charset="-120"/>
              </a:rPr>
              <a:t> </a:t>
            </a:r>
            <a:br>
              <a:rPr lang="en-US" altLang="zh-TW" sz="4000" b="1" dirty="0">
                <a:solidFill>
                  <a:schemeClr val="accent6">
                    <a:lumMod val="50000"/>
                  </a:schemeClr>
                </a:solidFill>
                <a:latin typeface="微軟正黑體" panose="020B0604030504040204" pitchFamily="34" charset="-120"/>
                <a:ea typeface="微軟正黑體" panose="020B0604030504040204" pitchFamily="34" charset="-120"/>
              </a:rPr>
            </a:br>
            <a:r>
              <a:rPr lang="zh-TW" altLang="en-US" sz="5400" b="1" dirty="0">
                <a:solidFill>
                  <a:schemeClr val="accent6">
                    <a:lumMod val="50000"/>
                  </a:schemeClr>
                </a:solidFill>
                <a:latin typeface="微軟正黑體" panose="020B0604030504040204" pitchFamily="34" charset="-120"/>
                <a:ea typeface="微軟正黑體" panose="020B0604030504040204" pitchFamily="34" charset="-120"/>
              </a:rPr>
              <a:t>雙北市租金預測模型</a:t>
            </a:r>
            <a:endParaRPr lang="zh-TW" altLang="en-US" sz="4000" b="1" dirty="0">
              <a:solidFill>
                <a:schemeClr val="accent6">
                  <a:lumMod val="50000"/>
                </a:schemeClr>
              </a:solidFill>
              <a:latin typeface="微軟正黑體" panose="020B0604030504040204" pitchFamily="34" charset="-120"/>
              <a:ea typeface="微軟正黑體" panose="020B0604030504040204" pitchFamily="34" charset="-120"/>
            </a:endParaRPr>
          </a:p>
        </p:txBody>
      </p:sp>
      <p:sp>
        <p:nvSpPr>
          <p:cNvPr id="5" name="手繪多邊形: 圖案 4">
            <a:extLst>
              <a:ext uri="{FF2B5EF4-FFF2-40B4-BE49-F238E27FC236}">
                <a16:creationId xmlns:a16="http://schemas.microsoft.com/office/drawing/2014/main" id="{E8802606-3B06-4EAB-869F-9AEC5B2CFA7A}"/>
              </a:ext>
            </a:extLst>
          </p:cNvPr>
          <p:cNvSpPr/>
          <p:nvPr/>
        </p:nvSpPr>
        <p:spPr>
          <a:xfrm flipH="1">
            <a:off x="5203310" y="-325120"/>
            <a:ext cx="8069821" cy="6228080"/>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圖案 5">
            <a:extLst>
              <a:ext uri="{FF2B5EF4-FFF2-40B4-BE49-F238E27FC236}">
                <a16:creationId xmlns:a16="http://schemas.microsoft.com/office/drawing/2014/main" id="{252980EF-6A3F-419B-AD87-1F0F9F95EB82}"/>
              </a:ext>
            </a:extLst>
          </p:cNvPr>
          <p:cNvSpPr/>
          <p:nvPr/>
        </p:nvSpPr>
        <p:spPr>
          <a:xfrm flipH="1" flipV="1">
            <a:off x="5203310" y="2990750"/>
            <a:ext cx="8069821" cy="4223434"/>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51C5A05-F672-4D3C-B4F7-7E2FCE2B31C9}"/>
              </a:ext>
            </a:extLst>
          </p:cNvPr>
          <p:cNvSpPr txBox="1"/>
          <p:nvPr/>
        </p:nvSpPr>
        <p:spPr>
          <a:xfrm>
            <a:off x="6295874" y="3851843"/>
            <a:ext cx="2789546" cy="523220"/>
          </a:xfrm>
          <a:prstGeom prst="rect">
            <a:avLst/>
          </a:prstGeom>
          <a:noFill/>
        </p:spPr>
        <p:txBody>
          <a:bodyPr wrap="none" rtlCol="0">
            <a:spAutoFit/>
          </a:bodyPr>
          <a:lstStyle/>
          <a:p>
            <a:r>
              <a:rPr lang="zh-TW" altLang="en-US" sz="2800" b="1" dirty="0">
                <a:latin typeface="微軟正黑體" panose="020B0604030504040204" pitchFamily="34" charset="-120"/>
                <a:ea typeface="微軟正黑體" panose="020B0604030504040204" pitchFamily="34" charset="-120"/>
              </a:rPr>
              <a:t>第四組  </a:t>
            </a:r>
            <a:r>
              <a:rPr lang="en-US" altLang="zh-TW" sz="2800" b="1" dirty="0">
                <a:latin typeface="微軟正黑體" panose="020B0604030504040204" pitchFamily="34" charset="-120"/>
                <a:ea typeface="微軟正黑體" panose="020B0604030504040204" pitchFamily="34" charset="-120"/>
              </a:rPr>
              <a:t>U</a:t>
            </a:r>
            <a:r>
              <a:rPr lang="zh-TW" altLang="en-US" sz="2800" b="1" dirty="0">
                <a:latin typeface="微軟正黑體" panose="020B0604030504040204" pitchFamily="34" charset="-120"/>
                <a:ea typeface="微軟正黑體" panose="020B0604030504040204" pitchFamily="34" charset="-120"/>
              </a:rPr>
              <a:t>質同學</a:t>
            </a:r>
          </a:p>
        </p:txBody>
      </p:sp>
      <p:sp>
        <p:nvSpPr>
          <p:cNvPr id="7" name="文字方塊 6">
            <a:extLst>
              <a:ext uri="{FF2B5EF4-FFF2-40B4-BE49-F238E27FC236}">
                <a16:creationId xmlns:a16="http://schemas.microsoft.com/office/drawing/2014/main" id="{D53BF0E6-BDA6-4D6D-B0C5-2C022DABD444}"/>
              </a:ext>
            </a:extLst>
          </p:cNvPr>
          <p:cNvSpPr txBox="1"/>
          <p:nvPr/>
        </p:nvSpPr>
        <p:spPr>
          <a:xfrm>
            <a:off x="5267163" y="4532826"/>
            <a:ext cx="4846968" cy="1754326"/>
          </a:xfrm>
          <a:prstGeom prst="rect">
            <a:avLst/>
          </a:prstGeom>
          <a:noFill/>
        </p:spPr>
        <p:txBody>
          <a:bodyPr wrap="none" rtlCol="0">
            <a:spAutoFit/>
          </a:bodyPr>
          <a:lstStyle/>
          <a:p>
            <a:pPr algn="ctr">
              <a:lnSpc>
                <a:spcPct val="150000"/>
              </a:lnSpc>
            </a:pP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R09725005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楊雅汝    </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R09725008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林聖典</a:t>
            </a:r>
          </a:p>
          <a:p>
            <a:pPr algn="ctr">
              <a:lnSpc>
                <a:spcPct val="150000"/>
              </a:lnSpc>
            </a:pP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R09725009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顏煥勳    </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R09725011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陳宇鑫</a:t>
            </a:r>
          </a:p>
          <a:p>
            <a:pPr algn="ctr">
              <a:lnSpc>
                <a:spcPct val="150000"/>
              </a:lnSpc>
            </a:pP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R09725022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陳君儒    </a:t>
            </a: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R09725052 </a:t>
            </a:r>
            <a:r>
              <a:rPr lang="zh-TW" altLang="en-US" sz="2000" dirty="0">
                <a:solidFill>
                  <a:schemeClr val="tx1">
                    <a:lumMod val="75000"/>
                    <a:lumOff val="25000"/>
                  </a:schemeClr>
                </a:solidFill>
                <a:latin typeface="微軟正黑體" panose="020B0604030504040204" pitchFamily="34" charset="-120"/>
                <a:ea typeface="微軟正黑體" panose="020B0604030504040204" pitchFamily="34" charset="-120"/>
              </a:rPr>
              <a:t>余俊廷</a:t>
            </a:r>
          </a:p>
          <a:p>
            <a:endParaRPr lang="zh-TW" altLang="en-US" dirty="0"/>
          </a:p>
        </p:txBody>
      </p:sp>
      <p:grpSp>
        <p:nvGrpSpPr>
          <p:cNvPr id="13" name="群組 12">
            <a:extLst>
              <a:ext uri="{FF2B5EF4-FFF2-40B4-BE49-F238E27FC236}">
                <a16:creationId xmlns:a16="http://schemas.microsoft.com/office/drawing/2014/main" id="{FCA37DA1-23EA-4625-AE8A-BA932C268B51}"/>
              </a:ext>
            </a:extLst>
          </p:cNvPr>
          <p:cNvGrpSpPr/>
          <p:nvPr/>
        </p:nvGrpSpPr>
        <p:grpSpPr>
          <a:xfrm>
            <a:off x="1972678" y="2151774"/>
            <a:ext cx="1858278" cy="2392068"/>
            <a:chOff x="473726" y="1567645"/>
            <a:chExt cx="1858278" cy="2392068"/>
          </a:xfrm>
        </p:grpSpPr>
        <p:sp>
          <p:nvSpPr>
            <p:cNvPr id="8" name="橢圓 7">
              <a:extLst>
                <a:ext uri="{FF2B5EF4-FFF2-40B4-BE49-F238E27FC236}">
                  <a16:creationId xmlns:a16="http://schemas.microsoft.com/office/drawing/2014/main" id="{58FF6E44-0878-44EF-ACCA-6A1105075C05}"/>
                </a:ext>
              </a:extLst>
            </p:cNvPr>
            <p:cNvSpPr/>
            <p:nvPr/>
          </p:nvSpPr>
          <p:spPr>
            <a:xfrm>
              <a:off x="473726" y="1567645"/>
              <a:ext cx="1858278" cy="1858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9BA6489D-0A96-4121-A0CF-61F37B0540B9}"/>
                </a:ext>
              </a:extLst>
            </p:cNvPr>
            <p:cNvSpPr/>
            <p:nvPr/>
          </p:nvSpPr>
          <p:spPr>
            <a:xfrm flipV="1">
              <a:off x="1233165" y="3193053"/>
              <a:ext cx="339398" cy="7666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73A403A2-4C19-49D5-ABD3-14D41E19B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97" y="1847235"/>
              <a:ext cx="1352734" cy="1183905"/>
            </a:xfrm>
            <a:prstGeom prst="rect">
              <a:avLst/>
            </a:prstGeom>
          </p:spPr>
        </p:pic>
      </p:grpSp>
    </p:spTree>
    <p:extLst>
      <p:ext uri="{BB962C8B-B14F-4D97-AF65-F5344CB8AC3E}">
        <p14:creationId xmlns:p14="http://schemas.microsoft.com/office/powerpoint/2010/main" val="117660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A244E3-2A76-4DD0-807E-609B34EFAB65}"/>
              </a:ext>
            </a:extLst>
          </p:cNvPr>
          <p:cNvSpPr>
            <a:spLocks noGrp="1"/>
          </p:cNvSpPr>
          <p:nvPr>
            <p:ph type="sldNum" sz="quarter" idx="12"/>
          </p:nvPr>
        </p:nvSpPr>
        <p:spPr/>
        <p:txBody>
          <a:bodyPr/>
          <a:lstStyle/>
          <a:p>
            <a:fld id="{200BDBBF-675F-4D8F-B2C0-2BABE710A947}" type="slidenum">
              <a:rPr lang="zh-TW" altLang="en-US" smtClean="0"/>
              <a:pPr/>
              <a:t>10</a:t>
            </a:fld>
            <a:endParaRPr lang="zh-TW" altLang="en-US" dirty="0"/>
          </a:p>
        </p:txBody>
      </p:sp>
      <p:sp>
        <p:nvSpPr>
          <p:cNvPr id="3" name="標題 2">
            <a:extLst>
              <a:ext uri="{FF2B5EF4-FFF2-40B4-BE49-F238E27FC236}">
                <a16:creationId xmlns:a16="http://schemas.microsoft.com/office/drawing/2014/main" id="{CCC54AB0-9B93-4512-8482-14D132CDB8E2}"/>
              </a:ext>
            </a:extLst>
          </p:cNvPr>
          <p:cNvSpPr>
            <a:spLocks noGrp="1"/>
          </p:cNvSpPr>
          <p:nvPr>
            <p:ph type="title"/>
          </p:nvPr>
        </p:nvSpPr>
        <p:spPr/>
        <p:txBody>
          <a:bodyPr/>
          <a:lstStyle/>
          <a:p>
            <a:r>
              <a:rPr lang="zh-TW" altLang="en-US" dirty="0"/>
              <a:t>資料前處理</a:t>
            </a:r>
            <a:r>
              <a:rPr lang="en-US" altLang="zh-TW" dirty="0"/>
              <a:t>(</a:t>
            </a:r>
            <a:r>
              <a:rPr lang="zh-TW" altLang="en-US" dirty="0"/>
              <a:t>續</a:t>
            </a:r>
            <a:r>
              <a:rPr lang="en-US" altLang="zh-TW" dirty="0"/>
              <a:t>)</a:t>
            </a:r>
            <a:endParaRPr lang="zh-TW" altLang="en-US" dirty="0"/>
          </a:p>
        </p:txBody>
      </p:sp>
      <p:sp>
        <p:nvSpPr>
          <p:cNvPr id="4" name="內容版面配置區 3">
            <a:extLst>
              <a:ext uri="{FF2B5EF4-FFF2-40B4-BE49-F238E27FC236}">
                <a16:creationId xmlns:a16="http://schemas.microsoft.com/office/drawing/2014/main" id="{573A8188-19AF-4FE2-9EF7-C126BB840F90}"/>
              </a:ext>
            </a:extLst>
          </p:cNvPr>
          <p:cNvSpPr>
            <a:spLocks noGrp="1"/>
          </p:cNvSpPr>
          <p:nvPr>
            <p:ph idx="1"/>
          </p:nvPr>
        </p:nvSpPr>
        <p:spPr/>
        <p:txBody>
          <a:bodyPr/>
          <a:lstStyle/>
          <a:p>
            <a:r>
              <a:rPr lang="zh-TW" altLang="en-US" dirty="0"/>
              <a:t>類別變數：獨熱編碼</a:t>
            </a:r>
          </a:p>
          <a:p>
            <a:r>
              <a:rPr lang="zh-TW" altLang="en-US" dirty="0"/>
              <a:t>連續變數：標準化</a:t>
            </a:r>
          </a:p>
        </p:txBody>
      </p:sp>
    </p:spTree>
    <p:extLst>
      <p:ext uri="{BB962C8B-B14F-4D97-AF65-F5344CB8AC3E}">
        <p14:creationId xmlns:p14="http://schemas.microsoft.com/office/powerpoint/2010/main" val="33545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0BE31AC-EE30-415E-AE77-3A40C0E8DAD4}"/>
              </a:ext>
            </a:extLst>
          </p:cNvPr>
          <p:cNvSpPr>
            <a:spLocks noGrp="1"/>
          </p:cNvSpPr>
          <p:nvPr>
            <p:ph type="sldNum" sz="quarter" idx="12"/>
          </p:nvPr>
        </p:nvSpPr>
        <p:spPr/>
        <p:txBody>
          <a:bodyPr/>
          <a:lstStyle/>
          <a:p>
            <a:fld id="{200BDBBF-675F-4D8F-B2C0-2BABE710A947}" type="slidenum">
              <a:rPr lang="zh-TW" altLang="en-US" smtClean="0"/>
              <a:pPr/>
              <a:t>11</a:t>
            </a:fld>
            <a:endParaRPr lang="zh-TW" altLang="en-US" dirty="0"/>
          </a:p>
        </p:txBody>
      </p:sp>
      <p:sp>
        <p:nvSpPr>
          <p:cNvPr id="3" name="標題 2">
            <a:extLst>
              <a:ext uri="{FF2B5EF4-FFF2-40B4-BE49-F238E27FC236}">
                <a16:creationId xmlns:a16="http://schemas.microsoft.com/office/drawing/2014/main" id="{229B97FD-6CDD-459F-BF7B-976F748CEE79}"/>
              </a:ext>
            </a:extLst>
          </p:cNvPr>
          <p:cNvSpPr>
            <a:spLocks noGrp="1"/>
          </p:cNvSpPr>
          <p:nvPr>
            <p:ph type="title"/>
          </p:nvPr>
        </p:nvSpPr>
        <p:spPr/>
        <p:txBody>
          <a:bodyPr/>
          <a:lstStyle/>
          <a:p>
            <a:r>
              <a:rPr lang="zh-TW" altLang="en-US" dirty="0"/>
              <a:t>模型假設</a:t>
            </a:r>
          </a:p>
        </p:txBody>
      </p:sp>
      <p:sp>
        <p:nvSpPr>
          <p:cNvPr id="4" name="內容版面配置區 3">
            <a:extLst>
              <a:ext uri="{FF2B5EF4-FFF2-40B4-BE49-F238E27FC236}">
                <a16:creationId xmlns:a16="http://schemas.microsoft.com/office/drawing/2014/main" id="{93F97904-7473-421B-A907-DC8651FE559C}"/>
              </a:ext>
            </a:extLst>
          </p:cNvPr>
          <p:cNvSpPr>
            <a:spLocks noGrp="1"/>
          </p:cNvSpPr>
          <p:nvPr>
            <p:ph idx="1"/>
          </p:nvPr>
        </p:nvSpPr>
        <p:spPr/>
        <p:txBody>
          <a:bodyPr/>
          <a:lstStyle/>
          <a:p>
            <a:pPr fontAlgn="base"/>
            <a:r>
              <a:rPr lang="zh-TW" altLang="en-US" dirty="0"/>
              <a:t>兩年內的租金無上漲傾向</a:t>
            </a:r>
          </a:p>
          <a:p>
            <a:pPr fontAlgn="base"/>
            <a:r>
              <a:rPr lang="zh-TW" altLang="en-US" dirty="0"/>
              <a:t>資料缺值的部分會影響承租方的喜好</a:t>
            </a:r>
          </a:p>
          <a:p>
            <a:pPr fontAlgn="base"/>
            <a:r>
              <a:rPr lang="zh-TW" altLang="en-US" dirty="0"/>
              <a:t>在上面的物件都有成功出租</a:t>
            </a:r>
          </a:p>
          <a:p>
            <a:endParaRPr lang="zh-TW" altLang="en-US" dirty="0"/>
          </a:p>
        </p:txBody>
      </p:sp>
      <p:pic>
        <p:nvPicPr>
          <p:cNvPr id="5" name="圖片 4">
            <a:extLst>
              <a:ext uri="{FF2B5EF4-FFF2-40B4-BE49-F238E27FC236}">
                <a16:creationId xmlns:a16="http://schemas.microsoft.com/office/drawing/2014/main" id="{6BD68406-6651-4DEF-BAC7-34C7B45B48F6}"/>
              </a:ext>
            </a:extLst>
          </p:cNvPr>
          <p:cNvPicPr>
            <a:picLocks noChangeAspect="1"/>
          </p:cNvPicPr>
          <p:nvPr/>
        </p:nvPicPr>
        <p:blipFill>
          <a:blip r:embed="rId3"/>
          <a:stretch>
            <a:fillRect/>
          </a:stretch>
        </p:blipFill>
        <p:spPr>
          <a:xfrm>
            <a:off x="335280" y="3429000"/>
            <a:ext cx="11521440" cy="2805544"/>
          </a:xfrm>
          <a:prstGeom prst="rect">
            <a:avLst/>
          </a:prstGeom>
        </p:spPr>
      </p:pic>
    </p:spTree>
    <p:extLst>
      <p:ext uri="{BB962C8B-B14F-4D97-AF65-F5344CB8AC3E}">
        <p14:creationId xmlns:p14="http://schemas.microsoft.com/office/powerpoint/2010/main" val="531072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BAD02C8-CFD2-46C3-8F3C-7F18A88588F6}"/>
              </a:ext>
            </a:extLst>
          </p:cNvPr>
          <p:cNvSpPr>
            <a:spLocks noGrp="1"/>
          </p:cNvSpPr>
          <p:nvPr>
            <p:ph type="sldNum" sz="quarter" idx="12"/>
          </p:nvPr>
        </p:nvSpPr>
        <p:spPr/>
        <p:txBody>
          <a:bodyPr/>
          <a:lstStyle/>
          <a:p>
            <a:fld id="{200BDBBF-675F-4D8F-B2C0-2BABE710A947}" type="slidenum">
              <a:rPr lang="zh-TW" altLang="en-US" smtClean="0"/>
              <a:pPr/>
              <a:t>12</a:t>
            </a:fld>
            <a:endParaRPr lang="zh-TW" altLang="en-US" dirty="0"/>
          </a:p>
        </p:txBody>
      </p:sp>
      <p:sp>
        <p:nvSpPr>
          <p:cNvPr id="3" name="標題 2">
            <a:extLst>
              <a:ext uri="{FF2B5EF4-FFF2-40B4-BE49-F238E27FC236}">
                <a16:creationId xmlns:a16="http://schemas.microsoft.com/office/drawing/2014/main" id="{A12B3E4F-757F-4B72-A7B9-5E1258130A68}"/>
              </a:ext>
            </a:extLst>
          </p:cNvPr>
          <p:cNvSpPr>
            <a:spLocks noGrp="1"/>
          </p:cNvSpPr>
          <p:nvPr>
            <p:ph type="title"/>
          </p:nvPr>
        </p:nvSpPr>
        <p:spPr/>
        <p:txBody>
          <a:bodyPr/>
          <a:lstStyle/>
          <a:p>
            <a:r>
              <a:rPr lang="zh-TW" altLang="en-US" dirty="0"/>
              <a:t>訓練資料與測試資料</a:t>
            </a:r>
          </a:p>
        </p:txBody>
      </p:sp>
      <p:sp>
        <p:nvSpPr>
          <p:cNvPr id="4" name="內容版面配置區 3">
            <a:extLst>
              <a:ext uri="{FF2B5EF4-FFF2-40B4-BE49-F238E27FC236}">
                <a16:creationId xmlns:a16="http://schemas.microsoft.com/office/drawing/2014/main" id="{88CD2834-812D-4516-9E95-029E2EA3B496}"/>
              </a:ext>
            </a:extLst>
          </p:cNvPr>
          <p:cNvSpPr>
            <a:spLocks noGrp="1"/>
          </p:cNvSpPr>
          <p:nvPr>
            <p:ph idx="1"/>
          </p:nvPr>
        </p:nvSpPr>
        <p:spPr/>
        <p:txBody>
          <a:bodyPr/>
          <a:lstStyle/>
          <a:p>
            <a:pPr marL="0" indent="0">
              <a:buNone/>
            </a:pPr>
            <a:r>
              <a:rPr lang="zh-TW" altLang="en-US" dirty="0"/>
              <a:t>訓練測試比 </a:t>
            </a:r>
            <a:r>
              <a:rPr lang="en-US" altLang="zh-TW" dirty="0"/>
              <a:t>3:1</a:t>
            </a:r>
            <a:endParaRPr lang="zh-TW" altLang="en-US" dirty="0"/>
          </a:p>
          <a:p>
            <a:pPr marL="0" indent="0">
              <a:buNone/>
            </a:pPr>
            <a:r>
              <a:rPr lang="zh-TW" altLang="en-US" dirty="0"/>
              <a:t>訓練：</a:t>
            </a:r>
            <a:r>
              <a:rPr lang="en-US" altLang="zh-TW" dirty="0"/>
              <a:t>374,832 </a:t>
            </a:r>
            <a:r>
              <a:rPr lang="zh-TW" altLang="en-US" dirty="0"/>
              <a:t>筆資料</a:t>
            </a:r>
          </a:p>
          <a:p>
            <a:pPr marL="0" indent="0">
              <a:buNone/>
            </a:pPr>
            <a:r>
              <a:rPr lang="zh-TW" altLang="en-US" dirty="0"/>
              <a:t>測試：</a:t>
            </a:r>
            <a:r>
              <a:rPr lang="en-US" altLang="zh-TW" dirty="0"/>
              <a:t>124,945 </a:t>
            </a:r>
            <a:r>
              <a:rPr lang="zh-TW" altLang="en-US" dirty="0"/>
              <a:t>筆資料</a:t>
            </a:r>
            <a:endParaRPr lang="en-US" altLang="zh-TW" dirty="0"/>
          </a:p>
          <a:p>
            <a:pPr marL="0" indent="0">
              <a:buNone/>
            </a:pPr>
            <a:endParaRPr lang="en-US" altLang="zh-TW" dirty="0"/>
          </a:p>
          <a:p>
            <a:pPr marL="0" indent="0">
              <a:buNone/>
            </a:pPr>
            <a:r>
              <a:rPr lang="en-US" altLang="zh-TW" dirty="0"/>
              <a:t>Baseline: </a:t>
            </a:r>
            <a:endParaRPr lang="zh-TW" altLang="en-US" dirty="0"/>
          </a:p>
          <a:p>
            <a:pPr marL="0" indent="0">
              <a:buNone/>
            </a:pPr>
            <a:r>
              <a:rPr lang="zh-TW" altLang="en-US" dirty="0"/>
              <a:t>各物件類型的中位數</a:t>
            </a:r>
            <a:br>
              <a:rPr lang="zh-TW" altLang="en-US" dirty="0"/>
            </a:br>
            <a:endParaRPr lang="zh-TW" altLang="en-US" dirty="0"/>
          </a:p>
        </p:txBody>
      </p:sp>
      <p:pic>
        <p:nvPicPr>
          <p:cNvPr id="5" name="圖片 4">
            <a:extLst>
              <a:ext uri="{FF2B5EF4-FFF2-40B4-BE49-F238E27FC236}">
                <a16:creationId xmlns:a16="http://schemas.microsoft.com/office/drawing/2014/main" id="{211CAADF-1F58-434C-B4AC-4CE9FDEB80D2}"/>
              </a:ext>
            </a:extLst>
          </p:cNvPr>
          <p:cNvPicPr>
            <a:picLocks noChangeAspect="1"/>
          </p:cNvPicPr>
          <p:nvPr/>
        </p:nvPicPr>
        <p:blipFill>
          <a:blip r:embed="rId3"/>
          <a:stretch>
            <a:fillRect/>
          </a:stretch>
        </p:blipFill>
        <p:spPr>
          <a:xfrm>
            <a:off x="5153791" y="1690688"/>
            <a:ext cx="6200009" cy="4481195"/>
          </a:xfrm>
          <a:prstGeom prst="rect">
            <a:avLst/>
          </a:prstGeom>
        </p:spPr>
      </p:pic>
    </p:spTree>
    <p:extLst>
      <p:ext uri="{BB962C8B-B14F-4D97-AF65-F5344CB8AC3E}">
        <p14:creationId xmlns:p14="http://schemas.microsoft.com/office/powerpoint/2010/main" val="2955570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359DA6-9018-417E-A7F6-F635AC657820}"/>
              </a:ext>
            </a:extLst>
          </p:cNvPr>
          <p:cNvSpPr>
            <a:spLocks noGrp="1"/>
          </p:cNvSpPr>
          <p:nvPr>
            <p:ph type="ctrTitle"/>
          </p:nvPr>
        </p:nvSpPr>
        <p:spPr>
          <a:xfrm>
            <a:off x="4261647" y="481104"/>
            <a:ext cx="6858000" cy="1102815"/>
          </a:xfrm>
        </p:spPr>
        <p:txBody>
          <a:bodyPr>
            <a:normAutofit/>
          </a:bodyPr>
          <a:lstStyle/>
          <a:p>
            <a:r>
              <a:rPr lang="zh-TW" altLang="en-US" sz="5400" b="1" dirty="0">
                <a:solidFill>
                  <a:schemeClr val="accent6">
                    <a:lumMod val="50000"/>
                  </a:schemeClr>
                </a:solidFill>
                <a:latin typeface="微軟正黑體" panose="020B0604030504040204" pitchFamily="34" charset="-120"/>
                <a:ea typeface="微軟正黑體" panose="020B0604030504040204" pitchFamily="34" charset="-120"/>
              </a:rPr>
              <a:t>大綱 </a:t>
            </a:r>
            <a:r>
              <a:rPr lang="en-US" altLang="zh-TW" sz="5400" b="1" dirty="0">
                <a:solidFill>
                  <a:schemeClr val="accent6">
                    <a:lumMod val="50000"/>
                  </a:schemeClr>
                </a:solidFill>
                <a:latin typeface="微軟正黑體" panose="020B0604030504040204" pitchFamily="34" charset="-120"/>
                <a:ea typeface="微軟正黑體" panose="020B0604030504040204" pitchFamily="34" charset="-120"/>
              </a:rPr>
              <a:t>-</a:t>
            </a:r>
            <a:r>
              <a:rPr lang="zh-TW" altLang="en-US" sz="5400" b="1" dirty="0">
                <a:solidFill>
                  <a:schemeClr val="accent6">
                    <a:lumMod val="50000"/>
                  </a:schemeClr>
                </a:solidFill>
                <a:latin typeface="微軟正黑體" panose="020B0604030504040204" pitchFamily="34" charset="-120"/>
                <a:ea typeface="微軟正黑體" panose="020B0604030504040204" pitchFamily="34" charset="-120"/>
              </a:rPr>
              <a:t> 第二部分</a:t>
            </a:r>
            <a:endParaRPr lang="zh-TW" altLang="en-US" sz="4000" b="1" dirty="0">
              <a:solidFill>
                <a:schemeClr val="accent6">
                  <a:lumMod val="50000"/>
                </a:schemeClr>
              </a:solidFill>
              <a:latin typeface="微軟正黑體" panose="020B0604030504040204" pitchFamily="34" charset="-120"/>
              <a:ea typeface="微軟正黑體" panose="020B0604030504040204" pitchFamily="34" charset="-120"/>
            </a:endParaRPr>
          </a:p>
        </p:txBody>
      </p:sp>
      <p:sp>
        <p:nvSpPr>
          <p:cNvPr id="5" name="手繪多邊形: 圖案 4">
            <a:extLst>
              <a:ext uri="{FF2B5EF4-FFF2-40B4-BE49-F238E27FC236}">
                <a16:creationId xmlns:a16="http://schemas.microsoft.com/office/drawing/2014/main" id="{E8802606-3B06-4EAB-869F-9AEC5B2CFA7A}"/>
              </a:ext>
            </a:extLst>
          </p:cNvPr>
          <p:cNvSpPr/>
          <p:nvPr/>
        </p:nvSpPr>
        <p:spPr>
          <a:xfrm flipH="1">
            <a:off x="5203310" y="-325120"/>
            <a:ext cx="8069821" cy="6228080"/>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圖案 5">
            <a:extLst>
              <a:ext uri="{FF2B5EF4-FFF2-40B4-BE49-F238E27FC236}">
                <a16:creationId xmlns:a16="http://schemas.microsoft.com/office/drawing/2014/main" id="{252980EF-6A3F-419B-AD87-1F0F9F95EB82}"/>
              </a:ext>
            </a:extLst>
          </p:cNvPr>
          <p:cNvSpPr/>
          <p:nvPr/>
        </p:nvSpPr>
        <p:spPr>
          <a:xfrm flipH="1" flipV="1">
            <a:off x="5203310" y="2990750"/>
            <a:ext cx="8069821" cy="4223434"/>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30000098-F224-4B0B-AFE6-570E40714654}"/>
              </a:ext>
            </a:extLst>
          </p:cNvPr>
          <p:cNvGrpSpPr/>
          <p:nvPr/>
        </p:nvGrpSpPr>
        <p:grpSpPr>
          <a:xfrm>
            <a:off x="-5065203" y="1377135"/>
            <a:ext cx="8773069" cy="9933053"/>
            <a:chOff x="4270332" y="1626402"/>
            <a:chExt cx="2067289" cy="2980743"/>
          </a:xfrm>
          <a:solidFill>
            <a:schemeClr val="tx1">
              <a:lumMod val="50000"/>
              <a:lumOff val="50000"/>
            </a:schemeClr>
          </a:solidFill>
          <a:scene3d>
            <a:camera prst="isometricOffAxis1Top">
              <a:rot lat="18178371" lon="1623645" rev="20349984"/>
            </a:camera>
            <a:lightRig rig="threePt" dir="t"/>
          </a:scene3d>
        </p:grpSpPr>
        <p:sp>
          <p:nvSpPr>
            <p:cNvPr id="16" name="Freeform 9">
              <a:extLst>
                <a:ext uri="{FF2B5EF4-FFF2-40B4-BE49-F238E27FC236}">
                  <a16:creationId xmlns:a16="http://schemas.microsoft.com/office/drawing/2014/main" id="{0FA3FB3F-1206-43A5-837C-592DD7B0AB41}"/>
                </a:ext>
              </a:extLst>
            </p:cNvPr>
            <p:cNvSpPr>
              <a:spLocks/>
            </p:cNvSpPr>
            <p:nvPr/>
          </p:nvSpPr>
          <p:spPr bwMode="auto">
            <a:xfrm>
              <a:off x="5072179" y="2912448"/>
              <a:ext cx="1023342" cy="1694697"/>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1" name="Freeform 13">
              <a:extLst>
                <a:ext uri="{FF2B5EF4-FFF2-40B4-BE49-F238E27FC236}">
                  <a16:creationId xmlns:a16="http://schemas.microsoft.com/office/drawing/2014/main" id="{93E2D42D-4A3D-41BC-9B9A-C9C2B615D03A}"/>
                </a:ext>
              </a:extLst>
            </p:cNvPr>
            <p:cNvSpPr>
              <a:spLocks/>
            </p:cNvSpPr>
            <p:nvPr/>
          </p:nvSpPr>
          <p:spPr bwMode="auto">
            <a:xfrm>
              <a:off x="4459203" y="3128792"/>
              <a:ext cx="1026777" cy="1080004"/>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4" name="Freeform 16">
              <a:extLst>
                <a:ext uri="{FF2B5EF4-FFF2-40B4-BE49-F238E27FC236}">
                  <a16:creationId xmlns:a16="http://schemas.microsoft.com/office/drawing/2014/main" id="{4A872898-2B21-477B-B52E-A95240B11B7C}"/>
                </a:ext>
              </a:extLst>
            </p:cNvPr>
            <p:cNvSpPr>
              <a:spLocks/>
            </p:cNvSpPr>
            <p:nvPr/>
          </p:nvSpPr>
          <p:spPr bwMode="auto">
            <a:xfrm>
              <a:off x="4270332" y="2830032"/>
              <a:ext cx="1346141" cy="640448"/>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5" name="Freeform 17">
              <a:extLst>
                <a:ext uri="{FF2B5EF4-FFF2-40B4-BE49-F238E27FC236}">
                  <a16:creationId xmlns:a16="http://schemas.microsoft.com/office/drawing/2014/main" id="{5C18C202-998C-4205-932F-A6F2443F3148}"/>
                </a:ext>
              </a:extLst>
            </p:cNvPr>
            <p:cNvSpPr>
              <a:spLocks/>
            </p:cNvSpPr>
            <p:nvPr/>
          </p:nvSpPr>
          <p:spPr bwMode="auto">
            <a:xfrm>
              <a:off x="5419017" y="2041920"/>
              <a:ext cx="877395" cy="922038"/>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6" name="Freeform 18">
              <a:extLst>
                <a:ext uri="{FF2B5EF4-FFF2-40B4-BE49-F238E27FC236}">
                  <a16:creationId xmlns:a16="http://schemas.microsoft.com/office/drawing/2014/main" id="{E5A92E29-5558-43D8-8EE7-0AC2B9F202DF}"/>
                </a:ext>
              </a:extLst>
            </p:cNvPr>
            <p:cNvSpPr>
              <a:spLocks/>
            </p:cNvSpPr>
            <p:nvPr/>
          </p:nvSpPr>
          <p:spPr bwMode="auto">
            <a:xfrm>
              <a:off x="4436884" y="2447137"/>
              <a:ext cx="901434" cy="590654"/>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7" name="Freeform 19">
              <a:extLst>
                <a:ext uri="{FF2B5EF4-FFF2-40B4-BE49-F238E27FC236}">
                  <a16:creationId xmlns:a16="http://schemas.microsoft.com/office/drawing/2014/main" id="{8A1388EB-42AB-4527-A9EB-E1B24533D384}"/>
                </a:ext>
              </a:extLst>
            </p:cNvPr>
            <p:cNvSpPr>
              <a:spLocks/>
            </p:cNvSpPr>
            <p:nvPr/>
          </p:nvSpPr>
          <p:spPr bwMode="auto">
            <a:xfrm>
              <a:off x="4824929" y="2141508"/>
              <a:ext cx="731450" cy="722864"/>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8" name="Freeform 20">
              <a:extLst>
                <a:ext uri="{FF2B5EF4-FFF2-40B4-BE49-F238E27FC236}">
                  <a16:creationId xmlns:a16="http://schemas.microsoft.com/office/drawing/2014/main" id="{CF77F577-EBA8-4B10-AEBA-F0F4E077877F}"/>
                </a:ext>
              </a:extLst>
            </p:cNvPr>
            <p:cNvSpPr>
              <a:spLocks/>
            </p:cNvSpPr>
            <p:nvPr/>
          </p:nvSpPr>
          <p:spPr bwMode="auto">
            <a:xfrm>
              <a:off x="4929667" y="1892540"/>
              <a:ext cx="691958" cy="733166"/>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9" name="Freeform 21">
              <a:extLst>
                <a:ext uri="{FF2B5EF4-FFF2-40B4-BE49-F238E27FC236}">
                  <a16:creationId xmlns:a16="http://schemas.microsoft.com/office/drawing/2014/main" id="{4823E1AE-483A-48AE-BE00-ECD7188A078A}"/>
                </a:ext>
              </a:extLst>
            </p:cNvPr>
            <p:cNvSpPr>
              <a:spLocks/>
            </p:cNvSpPr>
            <p:nvPr/>
          </p:nvSpPr>
          <p:spPr bwMode="auto">
            <a:xfrm>
              <a:off x="5336600" y="1626402"/>
              <a:ext cx="1001021" cy="860225"/>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0" name="Freeform 22">
              <a:extLst>
                <a:ext uri="{FF2B5EF4-FFF2-40B4-BE49-F238E27FC236}">
                  <a16:creationId xmlns:a16="http://schemas.microsoft.com/office/drawing/2014/main" id="{6AF1F5CB-CB3B-4039-A5CF-C293F9AD319C}"/>
                </a:ext>
              </a:extLst>
            </p:cNvPr>
            <p:cNvSpPr>
              <a:spLocks/>
            </p:cNvSpPr>
            <p:nvPr/>
          </p:nvSpPr>
          <p:spPr bwMode="auto">
            <a:xfrm>
              <a:off x="5846554" y="1794670"/>
              <a:ext cx="260987" cy="194023"/>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1" name="Freeform 23">
              <a:extLst>
                <a:ext uri="{FF2B5EF4-FFF2-40B4-BE49-F238E27FC236}">
                  <a16:creationId xmlns:a16="http://schemas.microsoft.com/office/drawing/2014/main" id="{6E6EE324-F49D-428D-809B-FD3BAE2B4731}"/>
                </a:ext>
              </a:extLst>
            </p:cNvPr>
            <p:cNvSpPr>
              <a:spLocks/>
            </p:cNvSpPr>
            <p:nvPr/>
          </p:nvSpPr>
          <p:spPr bwMode="auto">
            <a:xfrm>
              <a:off x="5590719" y="1755179"/>
              <a:ext cx="273005" cy="353705"/>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32" name="Freeform 24">
              <a:extLst>
                <a:ext uri="{FF2B5EF4-FFF2-40B4-BE49-F238E27FC236}">
                  <a16:creationId xmlns:a16="http://schemas.microsoft.com/office/drawing/2014/main" id="{D2ACB72F-875E-437E-A048-5ACF0BE73978}"/>
                </a:ext>
              </a:extLst>
            </p:cNvPr>
            <p:cNvSpPr>
              <a:spLocks/>
            </p:cNvSpPr>
            <p:nvPr/>
          </p:nvSpPr>
          <p:spPr bwMode="auto">
            <a:xfrm>
              <a:off x="4773419" y="2266850"/>
              <a:ext cx="197456" cy="212910"/>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grpSp>
      <p:grpSp>
        <p:nvGrpSpPr>
          <p:cNvPr id="43" name="群組 42">
            <a:extLst>
              <a:ext uri="{FF2B5EF4-FFF2-40B4-BE49-F238E27FC236}">
                <a16:creationId xmlns:a16="http://schemas.microsoft.com/office/drawing/2014/main" id="{D4300E86-E162-4EE5-BBA5-C07C5AF06770}"/>
              </a:ext>
            </a:extLst>
          </p:cNvPr>
          <p:cNvGrpSpPr/>
          <p:nvPr/>
        </p:nvGrpSpPr>
        <p:grpSpPr>
          <a:xfrm>
            <a:off x="769137" y="1414197"/>
            <a:ext cx="1555785" cy="2792495"/>
            <a:chOff x="626809" y="1746846"/>
            <a:chExt cx="1555785" cy="2792495"/>
          </a:xfrm>
        </p:grpSpPr>
        <p:sp>
          <p:nvSpPr>
            <p:cNvPr id="44" name="橢圓 43">
              <a:extLst>
                <a:ext uri="{FF2B5EF4-FFF2-40B4-BE49-F238E27FC236}">
                  <a16:creationId xmlns:a16="http://schemas.microsoft.com/office/drawing/2014/main" id="{7DA40010-4351-4DD7-9192-2BFAD175FB61}"/>
                </a:ext>
              </a:extLst>
            </p:cNvPr>
            <p:cNvSpPr/>
            <p:nvPr/>
          </p:nvSpPr>
          <p:spPr>
            <a:xfrm>
              <a:off x="626809" y="1746846"/>
              <a:ext cx="1555785" cy="15557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9DDAF3FA-E3DD-4D26-A8BA-26640D045163}"/>
                </a:ext>
              </a:extLst>
            </p:cNvPr>
            <p:cNvSpPr/>
            <p:nvPr/>
          </p:nvSpPr>
          <p:spPr>
            <a:xfrm flipV="1">
              <a:off x="1233165" y="2613425"/>
              <a:ext cx="339398" cy="192591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3" name="群組 12">
            <a:extLst>
              <a:ext uri="{FF2B5EF4-FFF2-40B4-BE49-F238E27FC236}">
                <a16:creationId xmlns:a16="http://schemas.microsoft.com/office/drawing/2014/main" id="{FCA37DA1-23EA-4625-AE8A-BA932C268B51}"/>
              </a:ext>
            </a:extLst>
          </p:cNvPr>
          <p:cNvGrpSpPr/>
          <p:nvPr/>
        </p:nvGrpSpPr>
        <p:grpSpPr>
          <a:xfrm>
            <a:off x="1972678" y="2151774"/>
            <a:ext cx="1858278" cy="2392068"/>
            <a:chOff x="473726" y="1567645"/>
            <a:chExt cx="1858278" cy="2392068"/>
          </a:xfrm>
        </p:grpSpPr>
        <p:sp>
          <p:nvSpPr>
            <p:cNvPr id="8" name="橢圓 7">
              <a:extLst>
                <a:ext uri="{FF2B5EF4-FFF2-40B4-BE49-F238E27FC236}">
                  <a16:creationId xmlns:a16="http://schemas.microsoft.com/office/drawing/2014/main" id="{58FF6E44-0878-44EF-ACCA-6A1105075C05}"/>
                </a:ext>
              </a:extLst>
            </p:cNvPr>
            <p:cNvSpPr/>
            <p:nvPr/>
          </p:nvSpPr>
          <p:spPr>
            <a:xfrm>
              <a:off x="473726" y="1567645"/>
              <a:ext cx="1858278" cy="1858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9BA6489D-0A96-4121-A0CF-61F37B0540B9}"/>
                </a:ext>
              </a:extLst>
            </p:cNvPr>
            <p:cNvSpPr/>
            <p:nvPr/>
          </p:nvSpPr>
          <p:spPr>
            <a:xfrm flipV="1">
              <a:off x="1233165" y="3193053"/>
              <a:ext cx="339398" cy="7666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73A403A2-4C19-49D5-ABD3-14D41E19B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7" y="1847235"/>
              <a:ext cx="1352734" cy="1183905"/>
            </a:xfrm>
            <a:prstGeom prst="rect">
              <a:avLst/>
            </a:prstGeom>
          </p:spPr>
        </p:pic>
      </p:grpSp>
      <p:pic>
        <p:nvPicPr>
          <p:cNvPr id="2056" name="Picture 8" descr="office building architecture icon colored modern 3d sketch">
            <a:extLst>
              <a:ext uri="{FF2B5EF4-FFF2-40B4-BE49-F238E27FC236}">
                <a16:creationId xmlns:a16="http://schemas.microsoft.com/office/drawing/2014/main" id="{4D687ABB-8239-471A-9415-EF55B8685CD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7" b="89879" l="2500" r="96000">
                        <a14:foregroundMark x1="5167" y1="31174" x2="5167" y2="31174"/>
                        <a14:foregroundMark x1="44167" y1="7287" x2="44167" y2="7287"/>
                        <a14:foregroundMark x1="45667" y1="2227" x2="45667" y2="2227"/>
                        <a14:foregroundMark x1="8333" y1="66397" x2="8333" y2="66397"/>
                        <a14:foregroundMark x1="7667" y1="60526" x2="7667" y2="60526"/>
                        <a14:foregroundMark x1="7167" y1="61336" x2="6500" y2="63563"/>
                        <a14:foregroundMark x1="9667" y1="54858" x2="9667" y2="54858"/>
                        <a14:foregroundMark x1="12000" y1="56478" x2="12000" y2="56478"/>
                        <a14:foregroundMark x1="13333" y1="62146" x2="13333" y2="62146"/>
                        <a14:foregroundMark x1="12833" y1="66194" x2="12833" y2="66194"/>
                        <a14:foregroundMark x1="10833" y1="68826" x2="10833" y2="68826"/>
                        <a14:foregroundMark x1="3500" y1="67206" x2="3500" y2="67206"/>
                        <a14:foregroundMark x1="3167" y1="67206" x2="3167" y2="67206"/>
                        <a14:foregroundMark x1="2500" y1="72267" x2="2500" y2="72267"/>
                        <a14:foregroundMark x1="10833" y1="75911" x2="10833" y2="75911"/>
                        <a14:foregroundMark x1="11167" y1="71053" x2="11167" y2="71053"/>
                        <a14:foregroundMark x1="11167" y1="71053" x2="11167" y2="71053"/>
                        <a14:foregroundMark x1="10667" y1="74899" x2="10667" y2="74899"/>
                        <a14:foregroundMark x1="11001" y1="85223" x2="11167" y2="85425"/>
                        <a14:foregroundMark x1="10834" y1="85020" x2="11001" y2="85223"/>
                        <a14:foregroundMark x1="10667" y1="84818" x2="10834" y2="85020"/>
                        <a14:foregroundMark x1="12167" y1="89879" x2="12167" y2="89879"/>
                        <a14:foregroundMark x1="21667" y1="86437" x2="21667" y2="86437"/>
                        <a14:foregroundMark x1="95500" y1="69636" x2="96000" y2="69636"/>
                        <a14:foregroundMark x1="82333" y1="89879" x2="82333" y2="89879"/>
                        <a14:foregroundMark x1="82000" y1="52632" x2="82000" y2="52632"/>
                        <a14:foregroundMark x1="84000" y1="53036" x2="84000" y2="53036"/>
                        <a14:foregroundMark x1="10833" y1="84615" x2="10833" y2="84615"/>
                        <a14:foregroundMark x1="10333" y1="85223" x2="10333" y2="85223"/>
                        <a14:backgroundMark x1="4000" y1="29960" x2="4000" y2="29960"/>
                        <a14:backgroundMark x1="5000" y1="31377" x2="5000" y2="31377"/>
                        <a14:backgroundMark x1="5000" y1="31377" x2="5000" y2="31377"/>
                        <a14:backgroundMark x1="5000" y1="31377" x2="5000" y2="31377"/>
                        <a14:backgroundMark x1="5333" y1="31377" x2="5333" y2="31377"/>
                        <a14:backgroundMark x1="6167" y1="31377" x2="6167" y2="31377"/>
                        <a14:backgroundMark x1="5000" y1="31377" x2="5000" y2="31377"/>
                        <a14:backgroundMark x1="7667" y1="27733" x2="7667" y2="27733"/>
                        <a14:backgroundMark x1="6167" y1="29960" x2="6167" y2="29960"/>
                        <a14:backgroundMark x1="5667" y1="30567" x2="5667" y2="30567"/>
                        <a14:backgroundMark x1="5500" y1="30769" x2="5500" y2="30769"/>
                        <a14:backgroundMark x1="5000" y1="30972" x2="5000" y2="30972"/>
                        <a14:backgroundMark x1="10167" y1="86032" x2="10167" y2="86032"/>
                        <a14:backgroundMark x1="10833" y1="85223" x2="10833" y2="85223"/>
                        <a14:backgroundMark x1="10667" y1="85020" x2="10667" y2="85020"/>
                        <a14:backgroundMark x1="10667" y1="85020" x2="10667" y2="85020"/>
                        <a14:backgroundMark x1="10667" y1="85020" x2="10667" y2="85020"/>
                        <a14:backgroundMark x1="10333" y1="85223" x2="10333" y2="85223"/>
                        <a14:backgroundMark x1="10333" y1="85425" x2="10333" y2="85425"/>
                        <a14:backgroundMark x1="10833" y1="84615" x2="10833" y2="84615"/>
                        <a14:backgroundMark x1="5333" y1="30972" x2="5333" y2="30972"/>
                        <a14:backgroundMark x1="82167" y1="52227" x2="82167" y2="52227"/>
                        <a14:backgroundMark x1="82500" y1="50607" x2="82500" y2="50607"/>
                        <a14:backgroundMark x1="83000" y1="51417" x2="83000" y2="51417"/>
                        <a14:backgroundMark x1="83000" y1="52024" x2="83000" y2="52024"/>
                        <a14:backgroundMark x1="83333" y1="52834" x2="83333" y2="52834"/>
                        <a14:backgroundMark x1="83500" y1="52834" x2="83500" y2="52834"/>
                        <a14:backgroundMark x1="82500" y1="51619" x2="82500" y2="51619"/>
                        <a14:backgroundMark x1="82500" y1="51619" x2="82500" y2="51619"/>
                        <a14:backgroundMark x1="83167" y1="52024" x2="83167" y2="52024"/>
                        <a14:backgroundMark x1="84333" y1="52632" x2="84333" y2="52632"/>
                        <a14:backgroundMark x1="84667" y1="52834" x2="84667" y2="52834"/>
                        <a14:backgroundMark x1="84000" y1="52834" x2="84000" y2="52834"/>
                        <a14:backgroundMark x1="83000" y1="52024" x2="82333" y2="51417"/>
                        <a14:backgroundMark x1="81667" y1="50810" x2="81667" y2="50810"/>
                        <a14:backgroundMark x1="81500" y1="50405" x2="81500" y2="50405"/>
                        <a14:backgroundMark x1="82667" y1="50607" x2="82667" y2="50607"/>
                        <a14:backgroundMark x1="82500" y1="52632" x2="82500" y2="52632"/>
                        <a14:backgroundMark x1="82500" y1="52632" x2="82500" y2="52632"/>
                        <a14:backgroundMark x1="81667" y1="52429" x2="81667" y2="52429"/>
                        <a14:backgroundMark x1="81667" y1="52429" x2="81667" y2="52429"/>
                        <a14:backgroundMark x1="82667" y1="52429" x2="82667" y2="52429"/>
                        <a14:backgroundMark x1="82833" y1="52429" x2="82833" y2="52429"/>
                        <a14:backgroundMark x1="82333" y1="51215" x2="82333" y2="51215"/>
                        <a14:backgroundMark x1="82333" y1="51215" x2="82333" y2="51822"/>
                        <a14:backgroundMark x1="82167" y1="52632" x2="82167" y2="52632"/>
                        <a14:backgroundMark x1="82500" y1="53644" x2="82500" y2="53644"/>
                        <a14:backgroundMark x1="83000" y1="54049" x2="83000" y2="54049"/>
                        <a14:backgroundMark x1="84333" y1="54049" x2="84333" y2="54049"/>
                        <a14:backgroundMark x1="84167" y1="53239" x2="84167" y2="53239"/>
                        <a14:backgroundMark x1="83833" y1="53036" x2="83833" y2="53036"/>
                        <a14:backgroundMark x1="83833" y1="53036" x2="83833" y2="53036"/>
                        <a14:backgroundMark x1="82333" y1="52024" x2="82000" y2="51822"/>
                        <a14:backgroundMark x1="80833" y1="52429" x2="81167" y2="52632"/>
                        <a14:backgroundMark x1="82000" y1="52632" x2="82000" y2="52632"/>
                        <a14:backgroundMark x1="82167" y1="52632" x2="82167" y2="52632"/>
                        <a14:backgroundMark x1="82167" y1="52632" x2="82167" y2="52632"/>
                      </a14:backgroundRemoval>
                    </a14:imgEffect>
                  </a14:imgLayer>
                </a14:imgProps>
              </a:ext>
              <a:ext uri="{28A0092B-C50C-407E-A947-70E740481C1C}">
                <a14:useLocalDpi xmlns:a14="http://schemas.microsoft.com/office/drawing/2010/main" val="0"/>
              </a:ext>
            </a:extLst>
          </a:blip>
          <a:srcRect b="6838"/>
          <a:stretch/>
        </p:blipFill>
        <p:spPr bwMode="auto">
          <a:xfrm>
            <a:off x="974568" y="1721741"/>
            <a:ext cx="1145442" cy="8785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098FB19-92DF-4CBC-970F-62E9C503A267}"/>
              </a:ext>
            </a:extLst>
          </p:cNvPr>
          <p:cNvSpPr/>
          <p:nvPr/>
        </p:nvSpPr>
        <p:spPr>
          <a:xfrm>
            <a:off x="4612167" y="1583920"/>
            <a:ext cx="6156960" cy="22235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E4602043-4E48-4CDF-9853-A9CCC54EB04B}"/>
              </a:ext>
            </a:extLst>
          </p:cNvPr>
          <p:cNvSpPr txBox="1"/>
          <p:nvPr/>
        </p:nvSpPr>
        <p:spPr>
          <a:xfrm>
            <a:off x="5555138" y="1974330"/>
            <a:ext cx="3057247" cy="3695179"/>
          </a:xfrm>
          <a:prstGeom prst="rect">
            <a:avLst/>
          </a:prstGeom>
          <a:noFill/>
        </p:spPr>
        <p:txBody>
          <a:bodyPr wrap="none" rtlCol="0">
            <a:spAutoFit/>
          </a:bodyPr>
          <a:lstStyle/>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模型結果</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模型改善</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最終模型</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討論</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結論及未來展望</a:t>
            </a:r>
          </a:p>
        </p:txBody>
      </p:sp>
      <p:sp>
        <p:nvSpPr>
          <p:cNvPr id="10" name="矩形: 圓角 9">
            <a:extLst>
              <a:ext uri="{FF2B5EF4-FFF2-40B4-BE49-F238E27FC236}">
                <a16:creationId xmlns:a16="http://schemas.microsoft.com/office/drawing/2014/main" id="{6E644CC5-7CDD-48B7-9F95-9891AC23AD56}"/>
              </a:ext>
            </a:extLst>
          </p:cNvPr>
          <p:cNvSpPr/>
          <p:nvPr/>
        </p:nvSpPr>
        <p:spPr>
          <a:xfrm>
            <a:off x="4944438" y="2209799"/>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2F9180F9-441E-48AD-990D-470D22E425AC}"/>
              </a:ext>
            </a:extLst>
          </p:cNvPr>
          <p:cNvSpPr/>
          <p:nvPr/>
        </p:nvSpPr>
        <p:spPr>
          <a:xfrm>
            <a:off x="4944438" y="2940227"/>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78EDCA3F-7768-4AA1-B60C-CBADE87E21F7}"/>
              </a:ext>
            </a:extLst>
          </p:cNvPr>
          <p:cNvSpPr/>
          <p:nvPr/>
        </p:nvSpPr>
        <p:spPr>
          <a:xfrm>
            <a:off x="4944438" y="3670655"/>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圓角 34">
            <a:extLst>
              <a:ext uri="{FF2B5EF4-FFF2-40B4-BE49-F238E27FC236}">
                <a16:creationId xmlns:a16="http://schemas.microsoft.com/office/drawing/2014/main" id="{C6BBC023-440D-483B-A668-93DB8925D54E}"/>
              </a:ext>
            </a:extLst>
          </p:cNvPr>
          <p:cNvSpPr/>
          <p:nvPr/>
        </p:nvSpPr>
        <p:spPr>
          <a:xfrm>
            <a:off x="4944438" y="4401082"/>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圓角 36">
            <a:extLst>
              <a:ext uri="{FF2B5EF4-FFF2-40B4-BE49-F238E27FC236}">
                <a16:creationId xmlns:a16="http://schemas.microsoft.com/office/drawing/2014/main" id="{F36344B3-1DD6-4EEC-A99A-BEFA2F2454AC}"/>
              </a:ext>
            </a:extLst>
          </p:cNvPr>
          <p:cNvSpPr/>
          <p:nvPr/>
        </p:nvSpPr>
        <p:spPr>
          <a:xfrm>
            <a:off x="4944438" y="5130408"/>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0931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2768B79-D740-4BA2-ADE5-B9D081EBD420}"/>
              </a:ext>
            </a:extLst>
          </p:cNvPr>
          <p:cNvSpPr>
            <a:spLocks noGrp="1"/>
          </p:cNvSpPr>
          <p:nvPr>
            <p:ph type="sldNum" sz="quarter" idx="12"/>
          </p:nvPr>
        </p:nvSpPr>
        <p:spPr/>
        <p:txBody>
          <a:bodyPr/>
          <a:lstStyle/>
          <a:p>
            <a:fld id="{200BDBBF-675F-4D8F-B2C0-2BABE710A947}" type="slidenum">
              <a:rPr lang="zh-TW" altLang="en-US" smtClean="0"/>
              <a:pPr/>
              <a:t>14</a:t>
            </a:fld>
            <a:endParaRPr lang="zh-TW" altLang="en-US" dirty="0"/>
          </a:p>
        </p:txBody>
      </p:sp>
      <p:sp>
        <p:nvSpPr>
          <p:cNvPr id="3" name="標題 2">
            <a:extLst>
              <a:ext uri="{FF2B5EF4-FFF2-40B4-BE49-F238E27FC236}">
                <a16:creationId xmlns:a16="http://schemas.microsoft.com/office/drawing/2014/main" id="{27C86EFD-3918-470E-85E0-5D50F89F3815}"/>
              </a:ext>
            </a:extLst>
          </p:cNvPr>
          <p:cNvSpPr>
            <a:spLocks noGrp="1"/>
          </p:cNvSpPr>
          <p:nvPr>
            <p:ph type="title"/>
          </p:nvPr>
        </p:nvSpPr>
        <p:spPr/>
        <p:txBody>
          <a:bodyPr/>
          <a:lstStyle/>
          <a:p>
            <a:r>
              <a:rPr lang="zh-TW" altLang="en-US" dirty="0"/>
              <a:t>選用模型</a:t>
            </a:r>
          </a:p>
        </p:txBody>
      </p:sp>
      <p:sp>
        <p:nvSpPr>
          <p:cNvPr id="4" name="內容版面配置區 3">
            <a:extLst>
              <a:ext uri="{FF2B5EF4-FFF2-40B4-BE49-F238E27FC236}">
                <a16:creationId xmlns:a16="http://schemas.microsoft.com/office/drawing/2014/main" id="{383A1BD8-F1E6-46C9-9715-F24AE3733EE3}"/>
              </a:ext>
            </a:extLst>
          </p:cNvPr>
          <p:cNvSpPr>
            <a:spLocks noGrp="1"/>
          </p:cNvSpPr>
          <p:nvPr>
            <p:ph idx="1"/>
          </p:nvPr>
        </p:nvSpPr>
        <p:spPr/>
        <p:txBody>
          <a:bodyPr/>
          <a:lstStyle/>
          <a:p>
            <a:pPr fontAlgn="base"/>
            <a:r>
              <a:rPr lang="zh-TW" altLang="en-US" dirty="0"/>
              <a:t>線性迴歸</a:t>
            </a:r>
          </a:p>
          <a:p>
            <a:pPr fontAlgn="base"/>
            <a:r>
              <a:rPr lang="en-US" altLang="zh-TW" dirty="0"/>
              <a:t>Regression Tree</a:t>
            </a:r>
          </a:p>
          <a:p>
            <a:pPr fontAlgn="base"/>
            <a:r>
              <a:rPr lang="en-US" altLang="zh-TW" dirty="0"/>
              <a:t>GBDT</a:t>
            </a:r>
          </a:p>
          <a:p>
            <a:pPr fontAlgn="base"/>
            <a:r>
              <a:rPr lang="en-US" altLang="zh-TW" dirty="0"/>
              <a:t>Random Forest</a:t>
            </a:r>
          </a:p>
          <a:p>
            <a:pPr fontAlgn="base"/>
            <a:r>
              <a:rPr lang="en-US" altLang="zh-TW" dirty="0"/>
              <a:t>SVM</a:t>
            </a:r>
          </a:p>
          <a:p>
            <a:pPr fontAlgn="base"/>
            <a:r>
              <a:rPr lang="en-US" altLang="zh-TW" dirty="0"/>
              <a:t>SGD Regressor</a:t>
            </a:r>
          </a:p>
          <a:p>
            <a:pPr fontAlgn="base"/>
            <a:r>
              <a:rPr lang="en-US" altLang="zh-TW" dirty="0"/>
              <a:t>Stacking</a:t>
            </a:r>
          </a:p>
          <a:p>
            <a:pPr fontAlgn="base"/>
            <a:r>
              <a:rPr lang="zh-TW" altLang="en-US" dirty="0"/>
              <a:t>三層</a:t>
            </a:r>
            <a:r>
              <a:rPr lang="en-US" altLang="zh-TW" dirty="0"/>
              <a:t>(Dense + Dropout)</a:t>
            </a:r>
            <a:r>
              <a:rPr lang="zh-TW" altLang="en-US" dirty="0"/>
              <a:t>的深度神經網路</a:t>
            </a:r>
          </a:p>
        </p:txBody>
      </p:sp>
    </p:spTree>
    <p:extLst>
      <p:ext uri="{BB962C8B-B14F-4D97-AF65-F5344CB8AC3E}">
        <p14:creationId xmlns:p14="http://schemas.microsoft.com/office/powerpoint/2010/main" val="155142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62E51F2-6859-40CD-988C-4DCC797F8887}"/>
              </a:ext>
            </a:extLst>
          </p:cNvPr>
          <p:cNvSpPr>
            <a:spLocks noGrp="1"/>
          </p:cNvSpPr>
          <p:nvPr>
            <p:ph type="sldNum" sz="quarter" idx="12"/>
          </p:nvPr>
        </p:nvSpPr>
        <p:spPr/>
        <p:txBody>
          <a:bodyPr/>
          <a:lstStyle/>
          <a:p>
            <a:fld id="{200BDBBF-675F-4D8F-B2C0-2BABE710A947}" type="slidenum">
              <a:rPr lang="zh-TW" altLang="en-US" smtClean="0"/>
              <a:pPr/>
              <a:t>15</a:t>
            </a:fld>
            <a:endParaRPr lang="zh-TW" altLang="en-US" dirty="0"/>
          </a:p>
        </p:txBody>
      </p:sp>
      <p:sp>
        <p:nvSpPr>
          <p:cNvPr id="3" name="標題 2">
            <a:extLst>
              <a:ext uri="{FF2B5EF4-FFF2-40B4-BE49-F238E27FC236}">
                <a16:creationId xmlns:a16="http://schemas.microsoft.com/office/drawing/2014/main" id="{26734A13-78CC-4BE5-9EE3-1135964DCFAB}"/>
              </a:ext>
            </a:extLst>
          </p:cNvPr>
          <p:cNvSpPr>
            <a:spLocks noGrp="1"/>
          </p:cNvSpPr>
          <p:nvPr>
            <p:ph type="title"/>
          </p:nvPr>
        </p:nvSpPr>
        <p:spPr/>
        <p:txBody>
          <a:bodyPr/>
          <a:lstStyle/>
          <a:p>
            <a:r>
              <a:rPr lang="zh-TW" altLang="en-US" dirty="0"/>
              <a:t>模型結果</a:t>
            </a:r>
          </a:p>
        </p:txBody>
      </p:sp>
      <p:graphicFrame>
        <p:nvGraphicFramePr>
          <p:cNvPr id="7" name="內容版面配置區 6">
            <a:extLst>
              <a:ext uri="{FF2B5EF4-FFF2-40B4-BE49-F238E27FC236}">
                <a16:creationId xmlns:a16="http://schemas.microsoft.com/office/drawing/2014/main" id="{E6B4CEEB-C94E-4083-9D43-A8CD46EBD985}"/>
              </a:ext>
            </a:extLst>
          </p:cNvPr>
          <p:cNvGraphicFramePr>
            <a:graphicFrameLocks noGrp="1"/>
          </p:cNvGraphicFramePr>
          <p:nvPr>
            <p:ph idx="1"/>
            <p:extLst>
              <p:ext uri="{D42A27DB-BD31-4B8C-83A1-F6EECF244321}">
                <p14:modId xmlns:p14="http://schemas.microsoft.com/office/powerpoint/2010/main" val="3900795015"/>
              </p:ext>
            </p:extLst>
          </p:nvPr>
        </p:nvGraphicFramePr>
        <p:xfrm>
          <a:off x="1650108" y="1656989"/>
          <a:ext cx="8891784" cy="5064486"/>
        </p:xfrm>
        <a:graphic>
          <a:graphicData uri="http://schemas.openxmlformats.org/drawingml/2006/table">
            <a:tbl>
              <a:tblPr>
                <a:tableStyleId>{8EC20E35-A176-4012-BC5E-935CFFF8708E}</a:tableStyleId>
              </a:tblPr>
              <a:tblGrid>
                <a:gridCol w="4939992">
                  <a:extLst>
                    <a:ext uri="{9D8B030D-6E8A-4147-A177-3AD203B41FA5}">
                      <a16:colId xmlns:a16="http://schemas.microsoft.com/office/drawing/2014/main" val="788625990"/>
                    </a:ext>
                  </a:extLst>
                </a:gridCol>
                <a:gridCol w="1975896">
                  <a:extLst>
                    <a:ext uri="{9D8B030D-6E8A-4147-A177-3AD203B41FA5}">
                      <a16:colId xmlns:a16="http://schemas.microsoft.com/office/drawing/2014/main" val="1657949190"/>
                    </a:ext>
                  </a:extLst>
                </a:gridCol>
                <a:gridCol w="1975896">
                  <a:extLst>
                    <a:ext uri="{9D8B030D-6E8A-4147-A177-3AD203B41FA5}">
                      <a16:colId xmlns:a16="http://schemas.microsoft.com/office/drawing/2014/main" val="3486478700"/>
                    </a:ext>
                  </a:extLst>
                </a:gridCol>
              </a:tblGrid>
              <a:tr h="304445">
                <a:tc>
                  <a:txBody>
                    <a:bodyPr/>
                    <a:lstStyle/>
                    <a:p>
                      <a:pPr algn="l" rtl="0" fontAlgn="ctr">
                        <a:spcBef>
                          <a:spcPts val="0"/>
                        </a:spcBef>
                        <a:spcAft>
                          <a:spcPts val="0"/>
                        </a:spcAft>
                      </a:pPr>
                      <a:r>
                        <a:rPr lang="en-US" sz="2800" b="1" u="none" strike="noStrike" dirty="0">
                          <a:effectLst/>
                          <a:latin typeface="Times New Roman" panose="02020603050405020304" pitchFamily="18" charset="0"/>
                          <a:cs typeface="Times New Roman" panose="02020603050405020304" pitchFamily="18" charset="0"/>
                        </a:rPr>
                        <a:t>Model</a:t>
                      </a:r>
                      <a:endParaRPr lang="en-US" sz="28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a:txBody>
                    <a:bodyPr/>
                    <a:lstStyle/>
                    <a:p>
                      <a:pPr algn="l" rtl="0" fontAlgn="ctr">
                        <a:spcBef>
                          <a:spcPts val="0"/>
                        </a:spcBef>
                        <a:spcAft>
                          <a:spcPts val="0"/>
                        </a:spcAft>
                      </a:pPr>
                      <a:r>
                        <a:rPr lang="en-US" sz="2800" b="1" u="none" strike="noStrike" dirty="0">
                          <a:effectLst/>
                          <a:latin typeface="Times New Roman" panose="02020603050405020304" pitchFamily="18" charset="0"/>
                          <a:cs typeface="Times New Roman" panose="02020603050405020304" pitchFamily="18" charset="0"/>
                        </a:rPr>
                        <a:t>MAE</a:t>
                      </a:r>
                      <a:endParaRPr lang="en-US" sz="28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a:txBody>
                    <a:bodyPr/>
                    <a:lstStyle/>
                    <a:p>
                      <a:pPr algn="l" rtl="0" fontAlgn="ctr">
                        <a:spcBef>
                          <a:spcPts val="0"/>
                        </a:spcBef>
                        <a:spcAft>
                          <a:spcPts val="0"/>
                        </a:spcAft>
                      </a:pPr>
                      <a:r>
                        <a:rPr lang="en-US" sz="2800" b="1" u="none" strike="noStrike" dirty="0">
                          <a:effectLst/>
                          <a:latin typeface="Times New Roman" panose="02020603050405020304" pitchFamily="18" charset="0"/>
                          <a:cs typeface="Times New Roman" panose="02020603050405020304" pitchFamily="18" charset="0"/>
                        </a:rPr>
                        <a:t>RMSE</a:t>
                      </a:r>
                      <a:endParaRPr lang="en-US" sz="28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9441819"/>
                  </a:ext>
                </a:extLst>
              </a:tr>
              <a:tr h="356424">
                <a:tc>
                  <a:txBody>
                    <a:bodyPr/>
                    <a:lstStyle/>
                    <a:p>
                      <a:pPr rtl="0" fontAlgn="ctr">
                        <a:spcBef>
                          <a:spcPts val="0"/>
                        </a:spcBef>
                        <a:spcAft>
                          <a:spcPts val="0"/>
                        </a:spcAft>
                      </a:pPr>
                      <a:r>
                        <a:rPr lang="en-US" sz="2400" u="none" strike="noStrike" dirty="0">
                          <a:effectLst/>
                          <a:latin typeface="Times New Roman" panose="02020603050405020304" pitchFamily="18" charset="0"/>
                          <a:cs typeface="Times New Roman" panose="02020603050405020304" pitchFamily="18" charset="0"/>
                        </a:rPr>
                        <a:t>Baseline</a:t>
                      </a:r>
                      <a:endParaRPr lang="en-US"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tcP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12500.500</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a:txBody>
                    <a:bodyPr/>
                    <a:lstStyle/>
                    <a:p>
                      <a:pPr algn="l" fontAlgn="ctr"/>
                      <a:r>
                        <a:rPr lang="en-US" altLang="zh-TW" sz="2400" u="none" strike="noStrike">
                          <a:effectLst/>
                          <a:latin typeface="Times New Roman" panose="02020603050405020304" pitchFamily="18" charset="0"/>
                          <a:cs typeface="Times New Roman" panose="02020603050405020304" pitchFamily="18" charset="0"/>
                        </a:rPr>
                        <a:t>19020.946</a:t>
                      </a:r>
                      <a:endParaRPr lang="en-US" altLang="zh-TW" sz="2400" b="0" i="0" u="none" strike="noStrike">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01134257"/>
                  </a:ext>
                </a:extLst>
              </a:tr>
              <a:tr h="304445">
                <a:tc>
                  <a:txBody>
                    <a:bodyPr/>
                    <a:lstStyle/>
                    <a:p>
                      <a:pPr rtl="0" fontAlgn="ctr">
                        <a:spcBef>
                          <a:spcPts val="0"/>
                        </a:spcBef>
                        <a:spcAft>
                          <a:spcPts val="0"/>
                        </a:spcAft>
                      </a:pPr>
                      <a:r>
                        <a:rPr lang="en-US" sz="2400" u="none" strike="noStrike" dirty="0">
                          <a:effectLst/>
                          <a:latin typeface="Times New Roman" panose="02020603050405020304" pitchFamily="18" charset="0"/>
                          <a:cs typeface="Times New Roman" panose="02020603050405020304" pitchFamily="18" charset="0"/>
                        </a:rPr>
                        <a:t>Linear Regression - Lasso(alpha=0.1)</a:t>
                      </a:r>
                      <a:endParaRPr lang="en-US"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5187.558</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a:effectLst/>
                          <a:latin typeface="Times New Roman" panose="02020603050405020304" pitchFamily="18" charset="0"/>
                          <a:cs typeface="Times New Roman" panose="02020603050405020304" pitchFamily="18" charset="0"/>
                        </a:rPr>
                        <a:t>8440.775</a:t>
                      </a:r>
                      <a:endParaRPr lang="en-US" altLang="zh-TW" sz="2400" b="0" i="0" u="none" strike="noStrike">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4159972538"/>
                  </a:ext>
                </a:extLst>
              </a:tr>
              <a:tr h="356424">
                <a:tc>
                  <a:txBody>
                    <a:bodyPr/>
                    <a:lstStyle/>
                    <a:p>
                      <a:pPr rtl="0" fontAlgn="ctr">
                        <a:spcBef>
                          <a:spcPts val="0"/>
                        </a:spcBef>
                        <a:spcAft>
                          <a:spcPts val="0"/>
                        </a:spcAft>
                      </a:pPr>
                      <a:r>
                        <a:rPr lang="en-US" altLang="zh-TW" sz="2400" u="none" strike="noStrike" dirty="0">
                          <a:effectLst/>
                          <a:latin typeface="Times New Roman" panose="02020603050405020304" pitchFamily="18" charset="0"/>
                          <a:cs typeface="Times New Roman" panose="02020603050405020304" pitchFamily="18" charset="0"/>
                        </a:rPr>
                        <a:t>Linear</a:t>
                      </a:r>
                      <a:r>
                        <a:rPr lang="en-US" sz="2400" u="none" strike="noStrike" dirty="0">
                          <a:effectLst/>
                          <a:latin typeface="Times New Roman" panose="02020603050405020304" pitchFamily="18" charset="0"/>
                          <a:cs typeface="Times New Roman" panose="02020603050405020304" pitchFamily="18" charset="0"/>
                        </a:rPr>
                        <a:t> Regression </a:t>
                      </a:r>
                      <a:r>
                        <a:rPr lang="en-US" altLang="zh-TW" sz="2400" u="none" strike="noStrike" dirty="0">
                          <a:effectLst/>
                          <a:latin typeface="Times New Roman" panose="02020603050405020304" pitchFamily="18" charset="0"/>
                          <a:cs typeface="Times New Roman" panose="02020603050405020304" pitchFamily="18" charset="0"/>
                        </a:rPr>
                        <a:t>- Ridge(alpha=1.0)</a:t>
                      </a:r>
                      <a:endParaRPr lang="en-US"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5187.498</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8440.812</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1953696267"/>
                  </a:ext>
                </a:extLst>
              </a:tr>
              <a:tr h="356424">
                <a:tc>
                  <a:txBody>
                    <a:bodyPr/>
                    <a:lstStyle/>
                    <a:p>
                      <a:pPr rtl="0" fontAlgn="ctr">
                        <a:spcBef>
                          <a:spcPts val="0"/>
                        </a:spcBef>
                        <a:spcAft>
                          <a:spcPts val="0"/>
                        </a:spcAft>
                      </a:pPr>
                      <a:r>
                        <a:rPr lang="en-US" sz="2400" u="none" strike="noStrike" dirty="0">
                          <a:effectLst/>
                          <a:latin typeface="Times New Roman" panose="02020603050405020304" pitchFamily="18" charset="0"/>
                          <a:cs typeface="Times New Roman" panose="02020603050405020304" pitchFamily="18" charset="0"/>
                        </a:rPr>
                        <a:t>Decision Tree</a:t>
                      </a:r>
                      <a:endParaRPr lang="en-US"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3919.924</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6599.730</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1651820094"/>
                  </a:ext>
                </a:extLst>
              </a:tr>
              <a:tr h="356424">
                <a:tc>
                  <a:txBody>
                    <a:bodyPr/>
                    <a:lstStyle/>
                    <a:p>
                      <a:pPr rtl="0" fontAlgn="ctr">
                        <a:spcBef>
                          <a:spcPts val="0"/>
                        </a:spcBef>
                        <a:spcAft>
                          <a:spcPts val="0"/>
                        </a:spcAft>
                      </a:pPr>
                      <a:r>
                        <a:rPr lang="en-US" sz="2400" u="none" strike="noStrike">
                          <a:effectLst/>
                          <a:latin typeface="Times New Roman" panose="02020603050405020304" pitchFamily="18" charset="0"/>
                          <a:cs typeface="Times New Roman" panose="02020603050405020304" pitchFamily="18" charset="0"/>
                        </a:rPr>
                        <a:t>GBDT</a:t>
                      </a:r>
                      <a:endParaRPr lang="en-US" sz="24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3511.848</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5983.887</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182967715"/>
                  </a:ext>
                </a:extLst>
              </a:tr>
              <a:tr h="304445">
                <a:tc>
                  <a:txBody>
                    <a:bodyPr/>
                    <a:lstStyle/>
                    <a:p>
                      <a:pPr rtl="0" fontAlgn="ctr">
                        <a:spcBef>
                          <a:spcPts val="0"/>
                        </a:spcBef>
                        <a:spcAft>
                          <a:spcPts val="0"/>
                        </a:spcAft>
                      </a:pPr>
                      <a:r>
                        <a:rPr lang="en-US" sz="2400" b="1" u="none" strike="noStrike" dirty="0">
                          <a:solidFill>
                            <a:srgbClr val="FF0000"/>
                          </a:solidFill>
                          <a:effectLst/>
                          <a:latin typeface="Times New Roman" panose="02020603050405020304" pitchFamily="18" charset="0"/>
                          <a:cs typeface="Times New Roman" panose="02020603050405020304" pitchFamily="18" charset="0"/>
                        </a:rPr>
                        <a:t>Random Forest</a:t>
                      </a:r>
                      <a:endParaRPr lang="en-US" sz="2400" b="1" dirty="0">
                        <a:solidFill>
                          <a:srgbClr val="FF0000"/>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b="1" u="none" strike="noStrike">
                          <a:solidFill>
                            <a:srgbClr val="FF0000"/>
                          </a:solidFill>
                          <a:effectLst/>
                          <a:latin typeface="Times New Roman" panose="02020603050405020304" pitchFamily="18" charset="0"/>
                          <a:cs typeface="Times New Roman" panose="02020603050405020304" pitchFamily="18" charset="0"/>
                        </a:rPr>
                        <a:t>2172.172</a:t>
                      </a:r>
                      <a:endParaRPr lang="en-US" altLang="zh-TW" sz="2400" b="1" i="0" u="none" strike="noStrike">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b="1" u="none" strike="noStrike" dirty="0">
                          <a:solidFill>
                            <a:srgbClr val="FF0000"/>
                          </a:solidFill>
                          <a:effectLst/>
                          <a:latin typeface="Times New Roman" panose="02020603050405020304" pitchFamily="18" charset="0"/>
                          <a:cs typeface="Times New Roman" panose="02020603050405020304" pitchFamily="18" charset="0"/>
                        </a:rPr>
                        <a:t>4250.751</a:t>
                      </a:r>
                      <a:endParaRPr lang="en-US" altLang="zh-TW" sz="2400" b="1" i="0" u="none" strike="noStrike" dirty="0">
                        <a:solidFill>
                          <a:srgbClr val="FF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874549014"/>
                  </a:ext>
                </a:extLst>
              </a:tr>
              <a:tr h="356424">
                <a:tc>
                  <a:txBody>
                    <a:bodyPr/>
                    <a:lstStyle/>
                    <a:p>
                      <a:pPr rtl="0" fontAlgn="ctr">
                        <a:spcBef>
                          <a:spcPts val="0"/>
                        </a:spcBef>
                        <a:spcAft>
                          <a:spcPts val="0"/>
                        </a:spcAft>
                      </a:pPr>
                      <a:r>
                        <a:rPr lang="en-US" sz="2400" u="none" strike="noStrike">
                          <a:effectLst/>
                          <a:latin typeface="Times New Roman" panose="02020603050405020304" pitchFamily="18" charset="0"/>
                          <a:cs typeface="Times New Roman" panose="02020603050405020304" pitchFamily="18" charset="0"/>
                        </a:rPr>
                        <a:t>SVM</a:t>
                      </a:r>
                      <a:endParaRPr lang="en-US" sz="2400" b="1">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a:effectLst/>
                          <a:latin typeface="Times New Roman" panose="02020603050405020304" pitchFamily="18" charset="0"/>
                          <a:cs typeface="Times New Roman" panose="02020603050405020304" pitchFamily="18" charset="0"/>
                        </a:rPr>
                        <a:t>9246.407</a:t>
                      </a:r>
                      <a:endParaRPr lang="en-US" altLang="zh-TW" sz="2400" b="0" i="0" u="none" strike="noStrike">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16074.498</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2718517181"/>
                  </a:ext>
                </a:extLst>
              </a:tr>
              <a:tr h="304445">
                <a:tc>
                  <a:txBody>
                    <a:bodyPr/>
                    <a:lstStyle/>
                    <a:p>
                      <a:pPr rtl="0" fontAlgn="ctr">
                        <a:spcBef>
                          <a:spcPts val="0"/>
                        </a:spcBef>
                        <a:spcAft>
                          <a:spcPts val="0"/>
                        </a:spcAft>
                      </a:pPr>
                      <a:r>
                        <a:rPr lang="en-US" sz="2400" u="none" strike="noStrike" dirty="0">
                          <a:effectLst/>
                          <a:latin typeface="Times New Roman" panose="02020603050405020304" pitchFamily="18" charset="0"/>
                          <a:cs typeface="Times New Roman" panose="02020603050405020304" pitchFamily="18" charset="0"/>
                        </a:rPr>
                        <a:t>SGD Regressor</a:t>
                      </a:r>
                      <a:endParaRPr lang="en-US"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5434.687</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8942.299</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3577385403"/>
                  </a:ext>
                </a:extLst>
              </a:tr>
              <a:tr h="30444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400" u="none" strike="noStrike" dirty="0">
                          <a:effectLst/>
                          <a:latin typeface="Times New Roman" panose="02020603050405020304" pitchFamily="18" charset="0"/>
                          <a:cs typeface="Times New Roman" panose="02020603050405020304" pitchFamily="18" charset="0"/>
                        </a:rPr>
                        <a:t>Stacking</a:t>
                      </a:r>
                      <a:endParaRPr lang="en-US" altLang="zh-TW" sz="2400" b="1" dirty="0">
                        <a:solidFill>
                          <a:schemeClr val="tx1">
                            <a:lumMod val="75000"/>
                            <a:lumOff val="25000"/>
                          </a:schemeClr>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u="none" strike="noStrike">
                          <a:effectLst/>
                          <a:latin typeface="Times New Roman" panose="02020603050405020304" pitchFamily="18" charset="0"/>
                          <a:cs typeface="Times New Roman" panose="02020603050405020304" pitchFamily="18" charset="0"/>
                        </a:rPr>
                        <a:t>3751.529</a:t>
                      </a:r>
                      <a:endParaRPr lang="en-US" altLang="zh-TW" sz="2400" b="0" i="0" u="none" strike="noStrike">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tc>
                  <a:txBody>
                    <a:bodyPr/>
                    <a:lstStyle/>
                    <a:p>
                      <a:pPr algn="l" fontAlgn="ctr"/>
                      <a:r>
                        <a:rPr lang="en-US" altLang="zh-TW" sz="2400" u="none" strike="noStrike" dirty="0">
                          <a:effectLst/>
                          <a:latin typeface="Times New Roman" panose="02020603050405020304" pitchFamily="18" charset="0"/>
                          <a:cs typeface="Times New Roman" panose="02020603050405020304" pitchFamily="18" charset="0"/>
                        </a:rPr>
                        <a:t>6286.727</a:t>
                      </a: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tc>
                <a:extLst>
                  <a:ext uri="{0D108BD9-81ED-4DB2-BD59-A6C34878D82A}">
                    <a16:rowId xmlns:a16="http://schemas.microsoft.com/office/drawing/2014/main" val="4162246931"/>
                  </a:ext>
                </a:extLst>
              </a:tr>
              <a:tr h="30444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2400" u="none" strike="noStrike" dirty="0">
                          <a:solidFill>
                            <a:schemeClr val="tx1"/>
                          </a:solidFill>
                          <a:effectLst/>
                          <a:latin typeface="Times New Roman" panose="02020603050405020304" pitchFamily="18" charset="0"/>
                          <a:cs typeface="Times New Roman" panose="02020603050405020304" pitchFamily="18" charset="0"/>
                        </a:rPr>
                        <a:t>DNN</a:t>
                      </a:r>
                      <a:endParaRPr lang="en-US" altLang="zh-TW" sz="2400" b="1" dirty="0">
                        <a:solidFill>
                          <a:schemeClr val="tx1"/>
                        </a:solidFill>
                        <a:effectLst/>
                        <a:latin typeface="Times New Roman" panose="02020603050405020304" pitchFamily="18" charset="0"/>
                        <a:cs typeface="Times New Roman" panose="02020603050405020304" pitchFamily="18" charset="0"/>
                      </a:endParaRPr>
                    </a:p>
                  </a:txBody>
                  <a:tcPr marL="44553" marR="44553" marT="44553" marB="44553" anchor="ctr"/>
                </a:tc>
                <a:tc>
                  <a:txBody>
                    <a:bodyPr/>
                    <a:lstStyle/>
                    <a:p>
                      <a:pPr algn="l" fontAlgn="ctr"/>
                      <a:r>
                        <a:rPr lang="en-US" altLang="zh-TW" sz="2400" b="0"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4959.761</a:t>
                      </a:r>
                    </a:p>
                  </a:txBody>
                  <a:tcPr marL="7620" marR="7620" marT="7620" marB="0" anchor="ctr"/>
                </a:tc>
                <a:tc>
                  <a:txBody>
                    <a:bodyPr/>
                    <a:lstStyle/>
                    <a:p>
                      <a:pPr algn="l" fontAlgn="ctr"/>
                      <a:r>
                        <a:rPr lang="en-US" altLang="zh-TW" sz="2400" b="0" i="0" u="none" strike="noStrike" dirty="0">
                          <a:solidFill>
                            <a:schemeClr val="tx1"/>
                          </a:solidFill>
                          <a:effectLst/>
                          <a:latin typeface="Times New Roman" panose="02020603050405020304" pitchFamily="18" charset="0"/>
                          <a:ea typeface="新細明體" panose="02020500000000000000" pitchFamily="18" charset="-120"/>
                          <a:cs typeface="Times New Roman" panose="02020603050405020304" pitchFamily="18" charset="0"/>
                        </a:rPr>
                        <a:t>9933.365</a:t>
                      </a:r>
                    </a:p>
                  </a:txBody>
                  <a:tcPr marL="7620" marR="7620" marT="7620" marB="0" anchor="ctr"/>
                </a:tc>
                <a:extLst>
                  <a:ext uri="{0D108BD9-81ED-4DB2-BD59-A6C34878D82A}">
                    <a16:rowId xmlns:a16="http://schemas.microsoft.com/office/drawing/2014/main" val="3221468681"/>
                  </a:ext>
                </a:extLst>
              </a:tr>
            </a:tbl>
          </a:graphicData>
        </a:graphic>
      </p:graphicFrame>
      <p:sp>
        <p:nvSpPr>
          <p:cNvPr id="8" name="Rectangle 2">
            <a:extLst>
              <a:ext uri="{FF2B5EF4-FFF2-40B4-BE49-F238E27FC236}">
                <a16:creationId xmlns:a16="http://schemas.microsoft.com/office/drawing/2014/main" id="{05ECAAF0-E72E-4A47-8091-665AB05D32EB}"/>
              </a:ext>
            </a:extLst>
          </p:cNvPr>
          <p:cNvSpPr>
            <a:spLocks noChangeArrowheads="1"/>
          </p:cNvSpPr>
          <p:nvPr/>
        </p:nvSpPr>
        <p:spPr bwMode="auto">
          <a:xfrm>
            <a:off x="2687955" y="21444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Tree>
    <p:extLst>
      <p:ext uri="{BB962C8B-B14F-4D97-AF65-F5344CB8AC3E}">
        <p14:creationId xmlns:p14="http://schemas.microsoft.com/office/powerpoint/2010/main" val="3508344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5058AEC-9117-474E-AA8F-EA8C6BE02EA6}"/>
              </a:ext>
            </a:extLst>
          </p:cNvPr>
          <p:cNvSpPr>
            <a:spLocks noGrp="1"/>
          </p:cNvSpPr>
          <p:nvPr>
            <p:ph type="sldNum" sz="quarter" idx="12"/>
          </p:nvPr>
        </p:nvSpPr>
        <p:spPr/>
        <p:txBody>
          <a:bodyPr/>
          <a:lstStyle/>
          <a:p>
            <a:fld id="{200BDBBF-675F-4D8F-B2C0-2BABE710A947}" type="slidenum">
              <a:rPr lang="zh-TW" altLang="en-US" smtClean="0"/>
              <a:pPr/>
              <a:t>16</a:t>
            </a:fld>
            <a:endParaRPr lang="zh-TW" altLang="en-US" dirty="0"/>
          </a:p>
        </p:txBody>
      </p:sp>
      <p:sp>
        <p:nvSpPr>
          <p:cNvPr id="3" name="標題 2">
            <a:extLst>
              <a:ext uri="{FF2B5EF4-FFF2-40B4-BE49-F238E27FC236}">
                <a16:creationId xmlns:a16="http://schemas.microsoft.com/office/drawing/2014/main" id="{71202048-067E-4407-85EA-B7F5C745873F}"/>
              </a:ext>
            </a:extLst>
          </p:cNvPr>
          <p:cNvSpPr>
            <a:spLocks noGrp="1"/>
          </p:cNvSpPr>
          <p:nvPr>
            <p:ph type="title"/>
          </p:nvPr>
        </p:nvSpPr>
        <p:spPr/>
        <p:txBody>
          <a:bodyPr>
            <a:normAutofit/>
          </a:bodyPr>
          <a:lstStyle/>
          <a:p>
            <a:r>
              <a:rPr lang="zh-TW" altLang="en-US" sz="3600" dirty="0"/>
              <a:t>迴歸模型係數</a:t>
            </a:r>
            <a:r>
              <a:rPr lang="en-US" altLang="zh-TW" sz="3600" dirty="0"/>
              <a:t>(</a:t>
            </a:r>
            <a:r>
              <a:rPr lang="zh-TW" altLang="en-US" sz="3600" dirty="0"/>
              <a:t>取絕對值前二十大</a:t>
            </a:r>
            <a:r>
              <a:rPr lang="en-US" altLang="zh-TW" sz="3600" dirty="0"/>
              <a:t>)</a:t>
            </a:r>
            <a:endParaRPr lang="zh-TW" altLang="en-US" sz="3600" dirty="0"/>
          </a:p>
        </p:txBody>
      </p:sp>
      <p:pic>
        <p:nvPicPr>
          <p:cNvPr id="7171" name="Picture 3" descr="https://lh6.googleusercontent.com/Xyc1Mcu-YvU5jRrCKBv9DJE9Sn4Szxf5jyL8LfSYYr2UOYIwlnIwHtut9tTaVSjcsKkFHHWjDJur7lEpqsSabbMrpvzXGza3-yHl-QRx4njWS7NjowMXwF1s2fp0UjFS">
            <a:extLst>
              <a:ext uri="{FF2B5EF4-FFF2-40B4-BE49-F238E27FC236}">
                <a16:creationId xmlns:a16="http://schemas.microsoft.com/office/drawing/2014/main" id="{B754EAD5-83F9-493C-82E8-E24350DE1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493" y="1365251"/>
            <a:ext cx="3138620" cy="53562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lh5.googleusercontent.com/uXVkazztgsirRb5TeZs0iz15xuKfmORHK3g7ccoDIAmTDBQKAbvZWua3ljHQxUD13hFmvbTjt7rcFUNsNSAWY1RwCNRMghqU3VWnZ6iqd6y38CyMnk0GPWjVtAClj65S">
            <a:extLst>
              <a:ext uri="{FF2B5EF4-FFF2-40B4-BE49-F238E27FC236}">
                <a16:creationId xmlns:a16="http://schemas.microsoft.com/office/drawing/2014/main" id="{41B585AC-FFD7-404E-B5B6-63E665F5C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4712" y="1365253"/>
            <a:ext cx="3126728" cy="535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2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6864EF9-C119-4BCC-9FC8-05F14136ED7D}"/>
              </a:ext>
            </a:extLst>
          </p:cNvPr>
          <p:cNvSpPr>
            <a:spLocks noGrp="1"/>
          </p:cNvSpPr>
          <p:nvPr>
            <p:ph type="sldNum" sz="quarter" idx="12"/>
          </p:nvPr>
        </p:nvSpPr>
        <p:spPr/>
        <p:txBody>
          <a:bodyPr/>
          <a:lstStyle/>
          <a:p>
            <a:fld id="{200BDBBF-675F-4D8F-B2C0-2BABE710A947}" type="slidenum">
              <a:rPr lang="zh-TW" altLang="en-US" smtClean="0"/>
              <a:pPr/>
              <a:t>17</a:t>
            </a:fld>
            <a:endParaRPr lang="zh-TW" altLang="en-US" dirty="0"/>
          </a:p>
        </p:txBody>
      </p:sp>
      <p:sp>
        <p:nvSpPr>
          <p:cNvPr id="3" name="標題 2">
            <a:extLst>
              <a:ext uri="{FF2B5EF4-FFF2-40B4-BE49-F238E27FC236}">
                <a16:creationId xmlns:a16="http://schemas.microsoft.com/office/drawing/2014/main" id="{8B53F7BA-5C1B-4E03-85D3-01935CEC2D6D}"/>
              </a:ext>
            </a:extLst>
          </p:cNvPr>
          <p:cNvSpPr>
            <a:spLocks noGrp="1"/>
          </p:cNvSpPr>
          <p:nvPr>
            <p:ph type="title"/>
          </p:nvPr>
        </p:nvSpPr>
        <p:spPr/>
        <p:txBody>
          <a:bodyPr>
            <a:normAutofit/>
          </a:bodyPr>
          <a:lstStyle/>
          <a:p>
            <a:r>
              <a:rPr lang="zh-TW" altLang="en-US" sz="3600" dirty="0"/>
              <a:t>隨機森林特徵重要度</a:t>
            </a:r>
            <a:r>
              <a:rPr lang="en-US" altLang="zh-TW" sz="3600" dirty="0"/>
              <a:t>(</a:t>
            </a:r>
            <a:r>
              <a:rPr lang="zh-TW" altLang="en-US" sz="3600" dirty="0"/>
              <a:t>取前二十大</a:t>
            </a:r>
            <a:r>
              <a:rPr lang="en-US" altLang="zh-TW" sz="3600" dirty="0"/>
              <a:t>)</a:t>
            </a:r>
            <a:endParaRPr lang="zh-TW" altLang="en-US" sz="3600" dirty="0"/>
          </a:p>
        </p:txBody>
      </p:sp>
      <p:grpSp>
        <p:nvGrpSpPr>
          <p:cNvPr id="7" name="群組 6">
            <a:extLst>
              <a:ext uri="{FF2B5EF4-FFF2-40B4-BE49-F238E27FC236}">
                <a16:creationId xmlns:a16="http://schemas.microsoft.com/office/drawing/2014/main" id="{E194BA98-5342-4E9D-A2C7-AC0865BF64AE}"/>
              </a:ext>
            </a:extLst>
          </p:cNvPr>
          <p:cNvGrpSpPr/>
          <p:nvPr/>
        </p:nvGrpSpPr>
        <p:grpSpPr>
          <a:xfrm>
            <a:off x="1786652" y="1690687"/>
            <a:ext cx="8618696" cy="4802189"/>
            <a:chOff x="1708274" y="1690529"/>
            <a:chExt cx="8618696" cy="4802189"/>
          </a:xfrm>
        </p:grpSpPr>
        <p:pic>
          <p:nvPicPr>
            <p:cNvPr id="4100" name="Picture 4" descr="https://lh3.googleusercontent.com/PUl3suPVAterSgY9uOJR7ObZpFW6CDRNZPCacNYKkrlyRrP23sk_Y82U-TrAhlgIejpUhmprZieC1AL0CDAGo9yLfWpMRLsbDC2lh8ugSHP73ZRChtL1XKI51vUeICvb">
              <a:extLst>
                <a:ext uri="{FF2B5EF4-FFF2-40B4-BE49-F238E27FC236}">
                  <a16:creationId xmlns:a16="http://schemas.microsoft.com/office/drawing/2014/main" id="{45CB1B74-F8C5-4B61-8959-BA7D547E7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61" b="4237"/>
            <a:stretch/>
          </p:blipFill>
          <p:spPr bwMode="auto">
            <a:xfrm>
              <a:off x="7629172" y="1690529"/>
              <a:ext cx="2697798" cy="48021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5.googleusercontent.com/KaaFE4AiV4D5saHNVxFQtYLhRjPt3jktx2PP6vPlVQ8S7T9gEq8zl5xaqagTw4O4Jk71Ert4IbIRTtlKyMPqzJE6SK9YYTzlngK-ZuMbnUsnsoqkINX14ItmiXSeXfZz">
              <a:extLst>
                <a:ext uri="{FF2B5EF4-FFF2-40B4-BE49-F238E27FC236}">
                  <a16:creationId xmlns:a16="http://schemas.microsoft.com/office/drawing/2014/main" id="{371F20BF-0E50-482D-ADDC-83CCF5C28D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61" b="4237"/>
            <a:stretch/>
          </p:blipFill>
          <p:spPr bwMode="auto">
            <a:xfrm>
              <a:off x="4668723" y="1690530"/>
              <a:ext cx="2697798" cy="48021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lh6.googleusercontent.com/UcR5jvyDnBDtULYxUjbjO0HussDa3aYXz8xraeItor9KR2l7uceyCqeLi8UWvljwqPHuHjsG7LD0CD2m88eSzdebhdROB1IF5HO7DWvaaUhkMRN6imQLJr1KZM9BMbSZ">
              <a:extLst>
                <a:ext uri="{FF2B5EF4-FFF2-40B4-BE49-F238E27FC236}">
                  <a16:creationId xmlns:a16="http://schemas.microsoft.com/office/drawing/2014/main" id="{E1099CD2-BAC3-4EC6-8271-A74B25A79D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61" b="4237"/>
            <a:stretch/>
          </p:blipFill>
          <p:spPr bwMode="auto">
            <a:xfrm>
              <a:off x="1708274" y="1690530"/>
              <a:ext cx="2697798" cy="48021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18421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D6DB4EC-BA6B-4FDD-8381-AD0717076505}"/>
              </a:ext>
            </a:extLst>
          </p:cNvPr>
          <p:cNvSpPr>
            <a:spLocks noGrp="1"/>
          </p:cNvSpPr>
          <p:nvPr>
            <p:ph type="sldNum" sz="quarter" idx="12"/>
          </p:nvPr>
        </p:nvSpPr>
        <p:spPr/>
        <p:txBody>
          <a:bodyPr/>
          <a:lstStyle/>
          <a:p>
            <a:fld id="{200BDBBF-675F-4D8F-B2C0-2BABE710A947}" type="slidenum">
              <a:rPr lang="zh-TW" altLang="en-US" smtClean="0"/>
              <a:pPr/>
              <a:t>18</a:t>
            </a:fld>
            <a:endParaRPr lang="zh-TW" altLang="en-US" dirty="0"/>
          </a:p>
        </p:txBody>
      </p:sp>
      <p:sp>
        <p:nvSpPr>
          <p:cNvPr id="3" name="標題 2">
            <a:extLst>
              <a:ext uri="{FF2B5EF4-FFF2-40B4-BE49-F238E27FC236}">
                <a16:creationId xmlns:a16="http://schemas.microsoft.com/office/drawing/2014/main" id="{000B4AE4-23EA-49A3-A5EF-648C139D498C}"/>
              </a:ext>
            </a:extLst>
          </p:cNvPr>
          <p:cNvSpPr>
            <a:spLocks noGrp="1"/>
          </p:cNvSpPr>
          <p:nvPr>
            <p:ph type="title"/>
          </p:nvPr>
        </p:nvSpPr>
        <p:spPr/>
        <p:txBody>
          <a:bodyPr/>
          <a:lstStyle/>
          <a:p>
            <a:r>
              <a:rPr lang="zh-TW" altLang="en-US" dirty="0"/>
              <a:t>不同物件類型的預測結果</a:t>
            </a:r>
          </a:p>
        </p:txBody>
      </p:sp>
      <p:sp>
        <p:nvSpPr>
          <p:cNvPr id="4" name="內容版面配置區 3">
            <a:extLst>
              <a:ext uri="{FF2B5EF4-FFF2-40B4-BE49-F238E27FC236}">
                <a16:creationId xmlns:a16="http://schemas.microsoft.com/office/drawing/2014/main" id="{F30289E0-E0E9-406C-B9AF-CFB311CC96AF}"/>
              </a:ext>
            </a:extLst>
          </p:cNvPr>
          <p:cNvSpPr>
            <a:spLocks noGrp="1"/>
          </p:cNvSpPr>
          <p:nvPr>
            <p:ph idx="1"/>
          </p:nvPr>
        </p:nvSpPr>
        <p:spPr/>
        <p:txBody>
          <a:bodyPr/>
          <a:lstStyle/>
          <a:p>
            <a:r>
              <a:rPr lang="zh-TW" altLang="en-US" dirty="0"/>
              <a:t>把資料根據物件類型分群，重新解釋 </a:t>
            </a:r>
            <a:r>
              <a:rPr lang="en-US" altLang="zh-TW" dirty="0"/>
              <a:t>MAE </a:t>
            </a:r>
            <a:endParaRPr lang="zh-TW" altLang="en-US" dirty="0"/>
          </a:p>
        </p:txBody>
      </p:sp>
      <p:graphicFrame>
        <p:nvGraphicFramePr>
          <p:cNvPr id="5" name="內容版面配置區 12">
            <a:extLst>
              <a:ext uri="{FF2B5EF4-FFF2-40B4-BE49-F238E27FC236}">
                <a16:creationId xmlns:a16="http://schemas.microsoft.com/office/drawing/2014/main" id="{B6947CDB-DA8C-43D5-9C82-200EE1CCBB20}"/>
              </a:ext>
            </a:extLst>
          </p:cNvPr>
          <p:cNvGraphicFramePr>
            <a:graphicFrameLocks/>
          </p:cNvGraphicFramePr>
          <p:nvPr>
            <p:extLst>
              <p:ext uri="{D42A27DB-BD31-4B8C-83A1-F6EECF244321}">
                <p14:modId xmlns:p14="http://schemas.microsoft.com/office/powerpoint/2010/main" val="3927365181"/>
              </p:ext>
            </p:extLst>
          </p:nvPr>
        </p:nvGraphicFramePr>
        <p:xfrm>
          <a:off x="3964577" y="2599214"/>
          <a:ext cx="4262846" cy="2804160"/>
        </p:xfrm>
        <a:graphic>
          <a:graphicData uri="http://schemas.openxmlformats.org/drawingml/2006/table">
            <a:tbl>
              <a:tblPr>
                <a:tableStyleId>{8EC20E35-A176-4012-BC5E-935CFFF8708E}</a:tableStyleId>
              </a:tblPr>
              <a:tblGrid>
                <a:gridCol w="1721783">
                  <a:extLst>
                    <a:ext uri="{9D8B030D-6E8A-4147-A177-3AD203B41FA5}">
                      <a16:colId xmlns:a16="http://schemas.microsoft.com/office/drawing/2014/main" val="1597599452"/>
                    </a:ext>
                  </a:extLst>
                </a:gridCol>
                <a:gridCol w="2541063">
                  <a:extLst>
                    <a:ext uri="{9D8B030D-6E8A-4147-A177-3AD203B41FA5}">
                      <a16:colId xmlns:a16="http://schemas.microsoft.com/office/drawing/2014/main" val="499656020"/>
                    </a:ext>
                  </a:extLst>
                </a:gridCol>
              </a:tblGrid>
              <a:tr h="304445">
                <a:tc>
                  <a:txBody>
                    <a:bodyPr/>
                    <a:lstStyle/>
                    <a:p>
                      <a:pPr fontAlgn="ctr"/>
                      <a:r>
                        <a:rPr lang="zh-TW" altLang="en-US" sz="2800" dirty="0">
                          <a:effectLst/>
                          <a:latin typeface="Times New Roman" panose="02020603050405020304" pitchFamily="18" charset="0"/>
                          <a:cs typeface="Times New Roman" panose="02020603050405020304" pitchFamily="18" charset="0"/>
                        </a:rPr>
                        <a:t> </a:t>
                      </a:r>
                    </a:p>
                  </a:txBody>
                  <a:tcPr marL="45720" marR="45720" anchor="ctr">
                    <a:lnB w="381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2800" b="1" i="0" u="none" strike="noStrike" dirty="0">
                          <a:solidFill>
                            <a:srgbClr val="000000"/>
                          </a:solidFill>
                          <a:effectLst/>
                          <a:latin typeface="Times New Roman" panose="02020603050405020304" pitchFamily="18" charset="0"/>
                          <a:cs typeface="Times New Roman" panose="02020603050405020304" pitchFamily="18" charset="0"/>
                        </a:rPr>
                        <a:t>Random Forest</a:t>
                      </a:r>
                      <a:endParaRPr lang="en-US" sz="2800" b="1" dirty="0">
                        <a:effectLst/>
                        <a:latin typeface="Times New Roman" panose="02020603050405020304" pitchFamily="18" charset="0"/>
                        <a:cs typeface="Times New Roman" panose="02020603050405020304" pitchFamily="18" charset="0"/>
                      </a:endParaRPr>
                    </a:p>
                  </a:txBody>
                  <a:tcPr marL="45720" marR="4572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108104"/>
                  </a:ext>
                </a:extLst>
              </a:tr>
              <a:tr h="356424">
                <a:tc>
                  <a:txBody>
                    <a:bodyPr/>
                    <a:lstStyle/>
                    <a:p>
                      <a:pPr rtl="0" fontAlgn="ctr">
                        <a:spcBef>
                          <a:spcPts val="0"/>
                        </a:spcBef>
                        <a:spcAft>
                          <a:spcPts val="0"/>
                        </a:spcAft>
                      </a:pPr>
                      <a:r>
                        <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zh-TW" altLang="en-US" sz="2400" b="1"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5720" marR="4572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MAE</a:t>
                      </a:r>
                      <a:endParaRPr lang="en-US" sz="2400" b="1" dirty="0">
                        <a:effectLst/>
                        <a:latin typeface="Times New Roman" panose="02020603050405020304" pitchFamily="18" charset="0"/>
                        <a:cs typeface="Times New Roman" panose="02020603050405020304" pitchFamily="18" charset="0"/>
                      </a:endParaRPr>
                    </a:p>
                  </a:txBody>
                  <a:tcPr marL="45720" marR="4572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368766"/>
                  </a:ext>
                </a:extLst>
              </a:tr>
              <a:tr h="304445">
                <a:tc>
                  <a:txBody>
                    <a:bodyPr/>
                    <a:lstStyle/>
                    <a:p>
                      <a:pPr rtl="0" fontAlgn="ctr">
                        <a:spcBef>
                          <a:spcPts val="0"/>
                        </a:spcBef>
                        <a:spcAft>
                          <a:spcPts val="0"/>
                        </a:spcAft>
                      </a:pPr>
                      <a:r>
                        <a:rPr lang="zh-TW" altLang="en-US" sz="2400" b="0" i="0" u="none" strike="noStrike">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獨立套房</a:t>
                      </a:r>
                      <a:endParaRPr lang="zh-TW" altLang="en-US" sz="24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5720" marR="45720" anchor="ctr">
                    <a:lnT w="38100" cap="flat" cmpd="sng" algn="ctr">
                      <a:solidFill>
                        <a:schemeClr val="tx1"/>
                      </a:solidFill>
                      <a:prstDash val="solid"/>
                      <a:round/>
                      <a:headEnd type="none" w="med" len="med"/>
                      <a:tailEnd type="none" w="med" len="med"/>
                    </a:lnT>
                  </a:tcPr>
                </a:tc>
                <a:tc>
                  <a:txBody>
                    <a:bodyPr/>
                    <a:lstStyle/>
                    <a:p>
                      <a:pPr rtl="0" fontAlgn="ctr">
                        <a:spcBef>
                          <a:spcPts val="0"/>
                        </a:spcBef>
                        <a:spcAft>
                          <a:spcPts val="0"/>
                        </a:spcAft>
                      </a:pPr>
                      <a:r>
                        <a:rPr lang="en-US" altLang="zh-TW" sz="2400" b="0" i="0" u="none" strike="noStrike" dirty="0">
                          <a:solidFill>
                            <a:srgbClr val="000000"/>
                          </a:solidFill>
                          <a:effectLst/>
                          <a:latin typeface="Times New Roman" panose="02020603050405020304" pitchFamily="18" charset="0"/>
                          <a:cs typeface="Times New Roman" panose="02020603050405020304" pitchFamily="18" charset="0"/>
                        </a:rPr>
                        <a:t>1367.45</a:t>
                      </a:r>
                      <a:endParaRPr lang="zh-TW" altLang="en-US" sz="2400" dirty="0">
                        <a:effectLst/>
                        <a:latin typeface="Times New Roman" panose="02020603050405020304" pitchFamily="18" charset="0"/>
                        <a:cs typeface="Times New Roman" panose="02020603050405020304" pitchFamily="18" charset="0"/>
                      </a:endParaRPr>
                    </a:p>
                  </a:txBody>
                  <a:tcPr marL="45720" marR="4572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3822343"/>
                  </a:ext>
                </a:extLst>
              </a:tr>
              <a:tr h="356424">
                <a:tc>
                  <a:txBody>
                    <a:bodyPr/>
                    <a:lstStyle/>
                    <a:p>
                      <a:pPr rtl="0" fontAlgn="ctr">
                        <a:spcBef>
                          <a:spcPts val="0"/>
                        </a:spcBef>
                        <a:spcAft>
                          <a:spcPts val="0"/>
                        </a:spcAft>
                      </a:pPr>
                      <a:r>
                        <a:rPr lang="zh-TW" altLang="en-US" sz="2400" b="0" i="0" u="none" strike="noStrike">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分租套房</a:t>
                      </a:r>
                      <a:endParaRPr lang="zh-TW" altLang="en-US" sz="24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5720" marR="45720" anchor="ctr"/>
                </a:tc>
                <a:tc>
                  <a:txBody>
                    <a:bodyPr/>
                    <a:lstStyle/>
                    <a:p>
                      <a:pPr rtl="0" fontAlgn="ctr">
                        <a:spcBef>
                          <a:spcPts val="0"/>
                        </a:spcBef>
                        <a:spcAft>
                          <a:spcPts val="0"/>
                        </a:spcAft>
                      </a:pPr>
                      <a:r>
                        <a:rPr lang="en-US" altLang="zh-TW" sz="2400" b="0" i="0" u="none" strike="noStrike" dirty="0">
                          <a:solidFill>
                            <a:srgbClr val="000000"/>
                          </a:solidFill>
                          <a:effectLst/>
                          <a:latin typeface="Times New Roman" panose="02020603050405020304" pitchFamily="18" charset="0"/>
                          <a:cs typeface="Times New Roman" panose="02020603050405020304" pitchFamily="18" charset="0"/>
                        </a:rPr>
                        <a:t>1082.21</a:t>
                      </a:r>
                      <a:endParaRPr lang="zh-TW" altLang="en-US" sz="2400" dirty="0">
                        <a:effectLst/>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557407046"/>
                  </a:ext>
                </a:extLst>
              </a:tr>
              <a:tr h="356424">
                <a:tc>
                  <a:txBody>
                    <a:bodyPr/>
                    <a:lstStyle/>
                    <a:p>
                      <a:pPr rtl="0" fontAlgn="ctr">
                        <a:spcBef>
                          <a:spcPts val="0"/>
                        </a:spcBef>
                        <a:spcAft>
                          <a:spcPts val="0"/>
                        </a:spcAft>
                      </a:pPr>
                      <a:r>
                        <a:rPr lang="zh-TW" altLang="en-US" sz="2400" b="0" i="0" u="none" strike="noStrike">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雅房</a:t>
                      </a:r>
                      <a:endParaRPr lang="zh-TW" altLang="en-US" sz="240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5720" marR="45720" anchor="ctr"/>
                </a:tc>
                <a:tc>
                  <a:txBody>
                    <a:bodyPr/>
                    <a:lstStyle/>
                    <a:p>
                      <a:pPr rtl="0" fontAlgn="ctr">
                        <a:spcBef>
                          <a:spcPts val="0"/>
                        </a:spcBef>
                        <a:spcAft>
                          <a:spcPts val="0"/>
                        </a:spcAft>
                      </a:pPr>
                      <a:r>
                        <a:rPr lang="en-US" altLang="zh-TW" sz="2400" b="0" i="0" u="none" strike="noStrike">
                          <a:solidFill>
                            <a:srgbClr val="000000"/>
                          </a:solidFill>
                          <a:effectLst/>
                          <a:latin typeface="Times New Roman" panose="02020603050405020304" pitchFamily="18" charset="0"/>
                          <a:cs typeface="Times New Roman" panose="02020603050405020304" pitchFamily="18" charset="0"/>
                        </a:rPr>
                        <a:t>818.12</a:t>
                      </a:r>
                      <a:endParaRPr lang="zh-TW" altLang="en-US" sz="2400">
                        <a:effectLst/>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3184865971"/>
                  </a:ext>
                </a:extLst>
              </a:tr>
              <a:tr h="356424">
                <a:tc>
                  <a:txBody>
                    <a:bodyPr/>
                    <a:lstStyle/>
                    <a:p>
                      <a:pPr rtl="0" fontAlgn="ctr">
                        <a:spcBef>
                          <a:spcPts val="0"/>
                        </a:spcBef>
                        <a:spcAft>
                          <a:spcPts val="0"/>
                        </a:spcAft>
                      </a:pPr>
                      <a:r>
                        <a:rPr lang="zh-TW" altLang="en-US" sz="2400" b="0" i="0" u="none" strike="noStrike" dirty="0">
                          <a:solidFill>
                            <a:srgbClr val="000000"/>
                          </a:solidFill>
                          <a:effectLst/>
                          <a:latin typeface="微軟正黑體" panose="020B0604030504040204" pitchFamily="34" charset="-120"/>
                          <a:ea typeface="微軟正黑體" panose="020B0604030504040204" pitchFamily="34" charset="-120"/>
                          <a:cs typeface="Times New Roman" panose="02020603050405020304" pitchFamily="18" charset="0"/>
                        </a:rPr>
                        <a:t>整層住家</a:t>
                      </a:r>
                      <a:endParaRPr lang="zh-TW" altLang="en-US" sz="24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5720" marR="45720" anchor="ctr"/>
                </a:tc>
                <a:tc>
                  <a:txBody>
                    <a:bodyPr/>
                    <a:lstStyle/>
                    <a:p>
                      <a:pPr rtl="0" fontAlgn="ctr">
                        <a:spcBef>
                          <a:spcPts val="0"/>
                        </a:spcBef>
                        <a:spcAft>
                          <a:spcPts val="0"/>
                        </a:spcAft>
                      </a:pPr>
                      <a:r>
                        <a:rPr lang="en-US" altLang="zh-TW" sz="2400" b="0" i="0" u="none" strike="noStrike" dirty="0">
                          <a:solidFill>
                            <a:srgbClr val="000000"/>
                          </a:solidFill>
                          <a:effectLst/>
                          <a:latin typeface="Times New Roman" panose="02020603050405020304" pitchFamily="18" charset="0"/>
                          <a:cs typeface="Times New Roman" panose="02020603050405020304" pitchFamily="18" charset="0"/>
                        </a:rPr>
                        <a:t>3159.19</a:t>
                      </a:r>
                      <a:endParaRPr lang="zh-TW" altLang="en-US" sz="2400" dirty="0">
                        <a:effectLst/>
                        <a:latin typeface="Times New Roman" panose="02020603050405020304" pitchFamily="18" charset="0"/>
                        <a:cs typeface="Times New Roman" panose="02020603050405020304" pitchFamily="18" charset="0"/>
                      </a:endParaRPr>
                    </a:p>
                  </a:txBody>
                  <a:tcPr marL="45720" marR="45720" anchor="ctr"/>
                </a:tc>
                <a:extLst>
                  <a:ext uri="{0D108BD9-81ED-4DB2-BD59-A6C34878D82A}">
                    <a16:rowId xmlns:a16="http://schemas.microsoft.com/office/drawing/2014/main" val="401199890"/>
                  </a:ext>
                </a:extLst>
              </a:tr>
            </a:tbl>
          </a:graphicData>
        </a:graphic>
      </p:graphicFrame>
    </p:spTree>
    <p:extLst>
      <p:ext uri="{BB962C8B-B14F-4D97-AF65-F5344CB8AC3E}">
        <p14:creationId xmlns:p14="http://schemas.microsoft.com/office/powerpoint/2010/main" val="270444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A5BBD91-5142-4E6F-9395-ED89D4FF2599}"/>
              </a:ext>
            </a:extLst>
          </p:cNvPr>
          <p:cNvSpPr>
            <a:spLocks noGrp="1"/>
          </p:cNvSpPr>
          <p:nvPr>
            <p:ph type="sldNum" sz="quarter" idx="12"/>
          </p:nvPr>
        </p:nvSpPr>
        <p:spPr/>
        <p:txBody>
          <a:bodyPr/>
          <a:lstStyle/>
          <a:p>
            <a:fld id="{200BDBBF-675F-4D8F-B2C0-2BABE710A947}" type="slidenum">
              <a:rPr lang="zh-TW" altLang="en-US" smtClean="0"/>
              <a:pPr/>
              <a:t>19</a:t>
            </a:fld>
            <a:endParaRPr lang="zh-TW" altLang="en-US" dirty="0"/>
          </a:p>
        </p:txBody>
      </p:sp>
      <p:sp>
        <p:nvSpPr>
          <p:cNvPr id="3" name="標題 2">
            <a:extLst>
              <a:ext uri="{FF2B5EF4-FFF2-40B4-BE49-F238E27FC236}">
                <a16:creationId xmlns:a16="http://schemas.microsoft.com/office/drawing/2014/main" id="{73337439-4276-437E-93E2-7248198FBEF2}"/>
              </a:ext>
            </a:extLst>
          </p:cNvPr>
          <p:cNvSpPr>
            <a:spLocks noGrp="1"/>
          </p:cNvSpPr>
          <p:nvPr>
            <p:ph type="title"/>
          </p:nvPr>
        </p:nvSpPr>
        <p:spPr/>
        <p:txBody>
          <a:bodyPr/>
          <a:lstStyle/>
          <a:p>
            <a:r>
              <a:rPr lang="zh-TW" altLang="en-US" dirty="0"/>
              <a:t>模型改善</a:t>
            </a:r>
          </a:p>
        </p:txBody>
      </p:sp>
      <p:sp>
        <p:nvSpPr>
          <p:cNvPr id="4" name="內容版面配置區 3">
            <a:extLst>
              <a:ext uri="{FF2B5EF4-FFF2-40B4-BE49-F238E27FC236}">
                <a16:creationId xmlns:a16="http://schemas.microsoft.com/office/drawing/2014/main" id="{3B3FA3AC-E736-4E65-9C28-BDDE855A20DC}"/>
              </a:ext>
            </a:extLst>
          </p:cNvPr>
          <p:cNvSpPr>
            <a:spLocks noGrp="1"/>
          </p:cNvSpPr>
          <p:nvPr>
            <p:ph idx="1"/>
          </p:nvPr>
        </p:nvSpPr>
        <p:spPr>
          <a:xfrm>
            <a:off x="838200" y="1690688"/>
            <a:ext cx="10515600" cy="4486275"/>
          </a:xfrm>
        </p:spPr>
        <p:txBody>
          <a:bodyPr/>
          <a:lstStyle/>
          <a:p>
            <a:pPr marL="0" indent="0">
              <a:buNone/>
            </a:pPr>
            <a:r>
              <a:rPr lang="en-US" altLang="zh-TW" sz="2400" dirty="0"/>
              <a:t>※Y</a:t>
            </a:r>
            <a:r>
              <a:rPr lang="zh-TW" altLang="en-US" sz="2400" dirty="0"/>
              <a:t>值取</a:t>
            </a:r>
            <a:r>
              <a:rPr lang="en-US" altLang="zh-TW" sz="2400" dirty="0"/>
              <a:t>log</a:t>
            </a:r>
            <a:endParaRPr lang="zh-TW" altLang="en-US" sz="2400" dirty="0"/>
          </a:p>
          <a:p>
            <a:pPr marL="0" indent="0">
              <a:buNone/>
            </a:pPr>
            <a:r>
              <a:rPr lang="en-US" altLang="zh-TW" sz="2400" dirty="0"/>
              <a:t>※</a:t>
            </a:r>
            <a:r>
              <a:rPr lang="zh-TW" altLang="en-US" sz="2400" dirty="0"/>
              <a:t>針對不同的物件類型</a:t>
            </a:r>
            <a:r>
              <a:rPr lang="en-US" altLang="zh-TW" sz="2400" dirty="0"/>
              <a:t>(</a:t>
            </a:r>
            <a:r>
              <a:rPr lang="zh-TW" altLang="en-US" sz="2400" dirty="0"/>
              <a:t>獨立套房、分租套房、雅房、整層住家</a:t>
            </a:r>
            <a:r>
              <a:rPr lang="en-US" altLang="zh-TW" sz="2400" dirty="0"/>
              <a:t>)</a:t>
            </a:r>
            <a:r>
              <a:rPr lang="zh-TW" altLang="en-US" sz="2400" dirty="0"/>
              <a:t>分別訓練模型</a:t>
            </a:r>
            <a:br>
              <a:rPr lang="zh-TW" altLang="en-US" dirty="0"/>
            </a:br>
            <a:endParaRPr lang="zh-TW" altLang="en-US" dirty="0"/>
          </a:p>
        </p:txBody>
      </p:sp>
      <p:pic>
        <p:nvPicPr>
          <p:cNvPr id="13316" name="Picture 4" descr="https://lh6.googleusercontent.com/TqV4YxzWTZ7_knRXmnwS_7JdmAOpjPPUsxKvK5MFNwCvtp746pe-4vpOxsGZvq1z35XnK5Ncy9oLJTN9eOdgx4ksCGS_pZEZrKE5D8qcQw71b5QMuAUUoU4Kcpqw2dd5">
            <a:extLst>
              <a:ext uri="{FF2B5EF4-FFF2-40B4-BE49-F238E27FC236}">
                <a16:creationId xmlns:a16="http://schemas.microsoft.com/office/drawing/2014/main" id="{A8FCA3D7-781F-4C38-8495-53FA0D03D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51229"/>
            <a:ext cx="2880000" cy="193732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lh4.googleusercontent.com/d_qhHYiceJT6L_HfXS-ZyzHbqPwueUfKjTM2alSLZtFUFZhEngNG5zsNWUovKCQhILmg6NBpeCbklSvGcS1nlNxpKm416O9Mp-RmCFhN8x_DFC6u3Vibg6UVvLzdT5zF">
            <a:extLst>
              <a:ext uri="{FF2B5EF4-FFF2-40B4-BE49-F238E27FC236}">
                <a16:creationId xmlns:a16="http://schemas.microsoft.com/office/drawing/2014/main" id="{B6B35CF2-1A6B-4F16-A0F3-8726693C71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867936"/>
            <a:ext cx="2880000" cy="18535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格 10">
            <a:extLst>
              <a:ext uri="{FF2B5EF4-FFF2-40B4-BE49-F238E27FC236}">
                <a16:creationId xmlns:a16="http://schemas.microsoft.com/office/drawing/2014/main" id="{0D25E334-D457-4F36-92FE-CFCD60AE93E0}"/>
              </a:ext>
            </a:extLst>
          </p:cNvPr>
          <p:cNvGraphicFramePr>
            <a:graphicFrameLocks noGrp="1"/>
          </p:cNvGraphicFramePr>
          <p:nvPr>
            <p:extLst>
              <p:ext uri="{D42A27DB-BD31-4B8C-83A1-F6EECF244321}">
                <p14:modId xmlns:p14="http://schemas.microsoft.com/office/powerpoint/2010/main" val="51123565"/>
              </p:ext>
            </p:extLst>
          </p:nvPr>
        </p:nvGraphicFramePr>
        <p:xfrm>
          <a:off x="4433940" y="3515069"/>
          <a:ext cx="6919860" cy="2346960"/>
        </p:xfrm>
        <a:graphic>
          <a:graphicData uri="http://schemas.openxmlformats.org/drawingml/2006/table">
            <a:tbl>
              <a:tblPr>
                <a:tableStyleId>{8EC20E35-A176-4012-BC5E-935CFFF8708E}</a:tableStyleId>
              </a:tblPr>
              <a:tblGrid>
                <a:gridCol w="2625444">
                  <a:extLst>
                    <a:ext uri="{9D8B030D-6E8A-4147-A177-3AD203B41FA5}">
                      <a16:colId xmlns:a16="http://schemas.microsoft.com/office/drawing/2014/main" val="662415820"/>
                    </a:ext>
                  </a:extLst>
                </a:gridCol>
                <a:gridCol w="2147208">
                  <a:extLst>
                    <a:ext uri="{9D8B030D-6E8A-4147-A177-3AD203B41FA5}">
                      <a16:colId xmlns:a16="http://schemas.microsoft.com/office/drawing/2014/main" val="1367598629"/>
                    </a:ext>
                  </a:extLst>
                </a:gridCol>
                <a:gridCol w="2147208">
                  <a:extLst>
                    <a:ext uri="{9D8B030D-6E8A-4147-A177-3AD203B41FA5}">
                      <a16:colId xmlns:a16="http://schemas.microsoft.com/office/drawing/2014/main" val="3950333357"/>
                    </a:ext>
                  </a:extLst>
                </a:gridCol>
              </a:tblGrid>
              <a:tr h="0">
                <a:tc>
                  <a:txBody>
                    <a:bodyPr/>
                    <a:lstStyle/>
                    <a:p>
                      <a:pPr algn="ctr" rtl="0" fontAlgn="ctr">
                        <a:spcBef>
                          <a:spcPts val="0"/>
                        </a:spcBef>
                        <a:spcAft>
                          <a:spcPts val="0"/>
                        </a:spcAft>
                      </a:pPr>
                      <a:endParaRPr lang="en-US" sz="2400" b="1" dirty="0">
                        <a:solidFill>
                          <a:schemeClr val="tx1">
                            <a:lumMod val="75000"/>
                            <a:lumOff val="2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rPr>
                        <a:t>未處理前模型</a:t>
                      </a:r>
                      <a:endParaRPr lang="zh-TW" altLang="en-US" sz="2400" b="1" dirty="0">
                        <a:effectLst/>
                        <a:latin typeface="微軟正黑體" panose="020B0604030504040204" pitchFamily="34" charset="-120"/>
                        <a:ea typeface="微軟正黑體" panose="020B0604030504040204" pitchFamily="34" charset="-120"/>
                      </a:endParaRPr>
                    </a:p>
                  </a:txBody>
                  <a:tcPr marL="76200" marR="76200" marT="76200" marB="76200" anchor="ctr">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altLang="zh-TW" sz="2400" b="1" i="0" u="none" strike="noStrike" kern="1200" dirty="0">
                          <a:solidFill>
                            <a:schemeClr val="dk1"/>
                          </a:solidFill>
                          <a:effectLst/>
                          <a:latin typeface="微軟正黑體" panose="020B0604030504040204" pitchFamily="34" charset="-120"/>
                          <a:ea typeface="微軟正黑體" panose="020B0604030504040204" pitchFamily="34" charset="-120"/>
                          <a:cs typeface="+mn-cs"/>
                        </a:rPr>
                        <a:t>Y</a:t>
                      </a:r>
                      <a:r>
                        <a:rPr lang="zh-TW" altLang="en-US" sz="2400" b="1" i="0" u="none" strike="noStrike" kern="1200" dirty="0">
                          <a:solidFill>
                            <a:schemeClr val="dk1"/>
                          </a:solidFill>
                          <a:effectLst/>
                          <a:latin typeface="微軟正黑體" panose="020B0604030504040204" pitchFamily="34" charset="-120"/>
                          <a:ea typeface="微軟正黑體" panose="020B0604030504040204" pitchFamily="34" charset="-120"/>
                          <a:cs typeface="+mn-cs"/>
                        </a:rPr>
                        <a:t>值取</a:t>
                      </a:r>
                      <a:r>
                        <a:rPr lang="en-US" altLang="zh-TW" sz="2400" b="1" i="0" u="none" strike="noStrike" kern="1200" dirty="0">
                          <a:solidFill>
                            <a:schemeClr val="dk1"/>
                          </a:solidFill>
                          <a:effectLst/>
                          <a:latin typeface="微軟正黑體" panose="020B0604030504040204" pitchFamily="34" charset="-120"/>
                          <a:ea typeface="微軟正黑體" panose="020B0604030504040204" pitchFamily="34" charset="-120"/>
                          <a:cs typeface="+mn-cs"/>
                        </a:rPr>
                        <a:t>log</a:t>
                      </a:r>
                      <a:endParaRPr lang="zh-TW" altLang="en-US" sz="2400" b="1" dirty="0">
                        <a:effectLst/>
                        <a:latin typeface="微軟正黑體" panose="020B0604030504040204" pitchFamily="34" charset="-120"/>
                        <a:ea typeface="微軟正黑體" panose="020B0604030504040204" pitchFamily="34" charset="-120"/>
                      </a:endParaRPr>
                    </a:p>
                  </a:txBody>
                  <a:tcPr marL="76200" marR="76200" marT="76200" marB="7620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892834"/>
                  </a:ext>
                </a:extLst>
              </a:tr>
              <a:tr h="356424">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Linear Ridge</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MAE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5187</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4215</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9258114"/>
                  </a:ext>
                </a:extLst>
              </a:tr>
              <a:tr h="304445">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Linear Ridge</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RMSE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8440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8850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53055151"/>
                  </a:ext>
                </a:extLst>
              </a:tr>
              <a:tr h="0">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MAE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2172</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2152</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568706908"/>
                  </a:ext>
                </a:extLst>
              </a:tr>
              <a:tr h="356424">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RMSE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4250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4320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6738036"/>
                  </a:ext>
                </a:extLst>
              </a:tr>
            </a:tbl>
          </a:graphicData>
        </a:graphic>
      </p:graphicFrame>
    </p:spTree>
    <p:extLst>
      <p:ext uri="{BB962C8B-B14F-4D97-AF65-F5344CB8AC3E}">
        <p14:creationId xmlns:p14="http://schemas.microsoft.com/office/powerpoint/2010/main" val="2176785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359DA6-9018-417E-A7F6-F635AC657820}"/>
              </a:ext>
            </a:extLst>
          </p:cNvPr>
          <p:cNvSpPr>
            <a:spLocks noGrp="1"/>
          </p:cNvSpPr>
          <p:nvPr>
            <p:ph type="ctrTitle"/>
          </p:nvPr>
        </p:nvSpPr>
        <p:spPr>
          <a:xfrm>
            <a:off x="4261647" y="481104"/>
            <a:ext cx="6858000" cy="1102815"/>
          </a:xfrm>
        </p:spPr>
        <p:txBody>
          <a:bodyPr>
            <a:normAutofit/>
          </a:bodyPr>
          <a:lstStyle/>
          <a:p>
            <a:r>
              <a:rPr lang="zh-TW" altLang="en-US" sz="5400" b="1" dirty="0">
                <a:solidFill>
                  <a:schemeClr val="accent6">
                    <a:lumMod val="50000"/>
                  </a:schemeClr>
                </a:solidFill>
                <a:latin typeface="微軟正黑體" panose="020B0604030504040204" pitchFamily="34" charset="-120"/>
                <a:ea typeface="微軟正黑體" panose="020B0604030504040204" pitchFamily="34" charset="-120"/>
              </a:rPr>
              <a:t>大綱 </a:t>
            </a:r>
            <a:r>
              <a:rPr lang="en-US" altLang="zh-TW" sz="5400" b="1" dirty="0">
                <a:solidFill>
                  <a:schemeClr val="accent6">
                    <a:lumMod val="50000"/>
                  </a:schemeClr>
                </a:solidFill>
                <a:latin typeface="微軟正黑體" panose="020B0604030504040204" pitchFamily="34" charset="-120"/>
                <a:ea typeface="微軟正黑體" panose="020B0604030504040204" pitchFamily="34" charset="-120"/>
              </a:rPr>
              <a:t>-</a:t>
            </a:r>
            <a:r>
              <a:rPr lang="zh-TW" altLang="en-US" sz="5400" b="1" dirty="0">
                <a:solidFill>
                  <a:schemeClr val="accent6">
                    <a:lumMod val="50000"/>
                  </a:schemeClr>
                </a:solidFill>
                <a:latin typeface="微軟正黑體" panose="020B0604030504040204" pitchFamily="34" charset="-120"/>
                <a:ea typeface="微軟正黑體" panose="020B0604030504040204" pitchFamily="34" charset="-120"/>
              </a:rPr>
              <a:t> 第一部分</a:t>
            </a:r>
            <a:endParaRPr lang="zh-TW" altLang="en-US" sz="4000" b="1" dirty="0">
              <a:solidFill>
                <a:schemeClr val="accent6">
                  <a:lumMod val="50000"/>
                </a:schemeClr>
              </a:solidFill>
              <a:latin typeface="微軟正黑體" panose="020B0604030504040204" pitchFamily="34" charset="-120"/>
              <a:ea typeface="微軟正黑體" panose="020B0604030504040204" pitchFamily="34" charset="-120"/>
            </a:endParaRPr>
          </a:p>
        </p:txBody>
      </p:sp>
      <p:sp>
        <p:nvSpPr>
          <p:cNvPr id="5" name="手繪多邊形: 圖案 4">
            <a:extLst>
              <a:ext uri="{FF2B5EF4-FFF2-40B4-BE49-F238E27FC236}">
                <a16:creationId xmlns:a16="http://schemas.microsoft.com/office/drawing/2014/main" id="{E8802606-3B06-4EAB-869F-9AEC5B2CFA7A}"/>
              </a:ext>
            </a:extLst>
          </p:cNvPr>
          <p:cNvSpPr/>
          <p:nvPr/>
        </p:nvSpPr>
        <p:spPr>
          <a:xfrm flipH="1">
            <a:off x="5203310" y="-325120"/>
            <a:ext cx="8069821" cy="6228080"/>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圖案 5">
            <a:extLst>
              <a:ext uri="{FF2B5EF4-FFF2-40B4-BE49-F238E27FC236}">
                <a16:creationId xmlns:a16="http://schemas.microsoft.com/office/drawing/2014/main" id="{252980EF-6A3F-419B-AD87-1F0F9F95EB82}"/>
              </a:ext>
            </a:extLst>
          </p:cNvPr>
          <p:cNvSpPr/>
          <p:nvPr/>
        </p:nvSpPr>
        <p:spPr>
          <a:xfrm flipH="1" flipV="1">
            <a:off x="5203310" y="2990750"/>
            <a:ext cx="8069821" cy="4223434"/>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5" name="群組 14">
            <a:extLst>
              <a:ext uri="{FF2B5EF4-FFF2-40B4-BE49-F238E27FC236}">
                <a16:creationId xmlns:a16="http://schemas.microsoft.com/office/drawing/2014/main" id="{30000098-F224-4B0B-AFE6-570E40714654}"/>
              </a:ext>
            </a:extLst>
          </p:cNvPr>
          <p:cNvGrpSpPr/>
          <p:nvPr/>
        </p:nvGrpSpPr>
        <p:grpSpPr>
          <a:xfrm>
            <a:off x="-5065203" y="1377135"/>
            <a:ext cx="8773069" cy="9933053"/>
            <a:chOff x="4270332" y="1626402"/>
            <a:chExt cx="2067289" cy="2980743"/>
          </a:xfrm>
          <a:solidFill>
            <a:schemeClr val="tx1">
              <a:lumMod val="50000"/>
              <a:lumOff val="50000"/>
            </a:schemeClr>
          </a:solidFill>
          <a:scene3d>
            <a:camera prst="isometricOffAxis1Top">
              <a:rot lat="18178371" lon="1623645" rev="20349984"/>
            </a:camera>
            <a:lightRig rig="threePt" dir="t"/>
          </a:scene3d>
        </p:grpSpPr>
        <p:sp>
          <p:nvSpPr>
            <p:cNvPr id="16" name="Freeform 9">
              <a:extLst>
                <a:ext uri="{FF2B5EF4-FFF2-40B4-BE49-F238E27FC236}">
                  <a16:creationId xmlns:a16="http://schemas.microsoft.com/office/drawing/2014/main" id="{0FA3FB3F-1206-43A5-837C-592DD7B0AB41}"/>
                </a:ext>
              </a:extLst>
            </p:cNvPr>
            <p:cNvSpPr>
              <a:spLocks/>
            </p:cNvSpPr>
            <p:nvPr/>
          </p:nvSpPr>
          <p:spPr bwMode="auto">
            <a:xfrm>
              <a:off x="5072179" y="2912448"/>
              <a:ext cx="1023342" cy="1694697"/>
            </a:xfrm>
            <a:custGeom>
              <a:avLst/>
              <a:gdLst/>
              <a:ahLst/>
              <a:cxnLst>
                <a:cxn ang="0">
                  <a:pos x="255" y="4324"/>
                </a:cxn>
                <a:cxn ang="0">
                  <a:pos x="807" y="4669"/>
                </a:cxn>
                <a:cxn ang="0">
                  <a:pos x="909" y="4652"/>
                </a:cxn>
                <a:cxn ang="0">
                  <a:pos x="1305" y="4933"/>
                </a:cxn>
                <a:cxn ang="0">
                  <a:pos x="1455" y="4918"/>
                </a:cxn>
                <a:cxn ang="0">
                  <a:pos x="1785" y="3916"/>
                </a:cxn>
                <a:cxn ang="0">
                  <a:pos x="1736" y="3757"/>
                </a:cxn>
                <a:cxn ang="0">
                  <a:pos x="1992" y="3614"/>
                </a:cxn>
                <a:cxn ang="0">
                  <a:pos x="2169" y="3694"/>
                </a:cxn>
                <a:cxn ang="0">
                  <a:pos x="2203" y="3566"/>
                </a:cxn>
                <a:cxn ang="0">
                  <a:pos x="2112" y="3392"/>
                </a:cxn>
                <a:cxn ang="0">
                  <a:pos x="2213" y="3191"/>
                </a:cxn>
                <a:cxn ang="0">
                  <a:pos x="2423" y="1728"/>
                </a:cxn>
                <a:cxn ang="0">
                  <a:pos x="2551" y="1399"/>
                </a:cxn>
                <a:cxn ang="0">
                  <a:pos x="2523" y="1143"/>
                </a:cxn>
                <a:cxn ang="0">
                  <a:pos x="2633" y="805"/>
                </a:cxn>
                <a:cxn ang="0">
                  <a:pos x="2587" y="595"/>
                </a:cxn>
                <a:cxn ang="0">
                  <a:pos x="2981" y="311"/>
                </a:cxn>
                <a:cxn ang="0">
                  <a:pos x="2981" y="101"/>
                </a:cxn>
                <a:cxn ang="0">
                  <a:pos x="2423" y="19"/>
                </a:cxn>
                <a:cxn ang="0">
                  <a:pos x="2249" y="147"/>
                </a:cxn>
                <a:cxn ang="0">
                  <a:pos x="1947" y="101"/>
                </a:cxn>
                <a:cxn ang="0">
                  <a:pos x="1847" y="55"/>
                </a:cxn>
                <a:cxn ang="0">
                  <a:pos x="1582" y="0"/>
                </a:cxn>
                <a:cxn ang="0">
                  <a:pos x="1234" y="394"/>
                </a:cxn>
                <a:cxn ang="0">
                  <a:pos x="1243" y="640"/>
                </a:cxn>
                <a:cxn ang="0">
                  <a:pos x="1307" y="878"/>
                </a:cxn>
                <a:cxn ang="0">
                  <a:pos x="1156" y="971"/>
                </a:cxn>
                <a:cxn ang="0">
                  <a:pos x="1207" y="1107"/>
                </a:cxn>
                <a:cxn ang="0">
                  <a:pos x="1106" y="1244"/>
                </a:cxn>
                <a:cxn ang="0">
                  <a:pos x="951" y="1472"/>
                </a:cxn>
                <a:cxn ang="0">
                  <a:pos x="987" y="1582"/>
                </a:cxn>
                <a:cxn ang="0">
                  <a:pos x="1015" y="1655"/>
                </a:cxn>
                <a:cxn ang="0">
                  <a:pos x="969" y="2085"/>
                </a:cxn>
                <a:cxn ang="0">
                  <a:pos x="786" y="2414"/>
                </a:cxn>
                <a:cxn ang="0">
                  <a:pos x="960" y="2560"/>
                </a:cxn>
                <a:cxn ang="0">
                  <a:pos x="832" y="3118"/>
                </a:cxn>
                <a:cxn ang="0">
                  <a:pos x="649" y="3228"/>
                </a:cxn>
                <a:cxn ang="0">
                  <a:pos x="631" y="3411"/>
                </a:cxn>
                <a:cxn ang="0">
                  <a:pos x="366" y="3484"/>
                </a:cxn>
                <a:cxn ang="0">
                  <a:pos x="183" y="3767"/>
                </a:cxn>
                <a:cxn ang="0">
                  <a:pos x="229" y="3895"/>
                </a:cxn>
                <a:cxn ang="0">
                  <a:pos x="0" y="3941"/>
                </a:cxn>
                <a:cxn ang="0">
                  <a:pos x="27" y="4087"/>
                </a:cxn>
                <a:cxn ang="0">
                  <a:pos x="240" y="4121"/>
                </a:cxn>
                <a:cxn ang="0">
                  <a:pos x="255" y="4324"/>
                </a:cxn>
              </a:cxnLst>
              <a:rect l="0" t="0" r="r" b="b"/>
              <a:pathLst>
                <a:path w="2981" h="4933">
                  <a:moveTo>
                    <a:pt x="255" y="4324"/>
                  </a:moveTo>
                  <a:lnTo>
                    <a:pt x="807" y="4669"/>
                  </a:lnTo>
                  <a:lnTo>
                    <a:pt x="909" y="4652"/>
                  </a:lnTo>
                  <a:lnTo>
                    <a:pt x="1305" y="4933"/>
                  </a:lnTo>
                  <a:lnTo>
                    <a:pt x="1455" y="4918"/>
                  </a:lnTo>
                  <a:lnTo>
                    <a:pt x="1785" y="3916"/>
                  </a:lnTo>
                  <a:lnTo>
                    <a:pt x="1736" y="3757"/>
                  </a:lnTo>
                  <a:lnTo>
                    <a:pt x="1992" y="3614"/>
                  </a:lnTo>
                  <a:lnTo>
                    <a:pt x="2169" y="3694"/>
                  </a:lnTo>
                  <a:lnTo>
                    <a:pt x="2203" y="3566"/>
                  </a:lnTo>
                  <a:lnTo>
                    <a:pt x="2112" y="3392"/>
                  </a:lnTo>
                  <a:lnTo>
                    <a:pt x="2213" y="3191"/>
                  </a:lnTo>
                  <a:lnTo>
                    <a:pt x="2423" y="1728"/>
                  </a:lnTo>
                  <a:lnTo>
                    <a:pt x="2551" y="1399"/>
                  </a:lnTo>
                  <a:lnTo>
                    <a:pt x="2523" y="1143"/>
                  </a:lnTo>
                  <a:lnTo>
                    <a:pt x="2633" y="805"/>
                  </a:lnTo>
                  <a:lnTo>
                    <a:pt x="2587" y="595"/>
                  </a:lnTo>
                  <a:lnTo>
                    <a:pt x="2981" y="311"/>
                  </a:lnTo>
                  <a:lnTo>
                    <a:pt x="2981" y="101"/>
                  </a:lnTo>
                  <a:lnTo>
                    <a:pt x="2423" y="19"/>
                  </a:lnTo>
                  <a:lnTo>
                    <a:pt x="2249" y="147"/>
                  </a:lnTo>
                  <a:lnTo>
                    <a:pt x="1947" y="101"/>
                  </a:lnTo>
                  <a:lnTo>
                    <a:pt x="1847" y="55"/>
                  </a:lnTo>
                  <a:lnTo>
                    <a:pt x="1582" y="0"/>
                  </a:lnTo>
                  <a:lnTo>
                    <a:pt x="1234" y="394"/>
                  </a:lnTo>
                  <a:lnTo>
                    <a:pt x="1243" y="640"/>
                  </a:lnTo>
                  <a:lnTo>
                    <a:pt x="1307" y="878"/>
                  </a:lnTo>
                  <a:lnTo>
                    <a:pt x="1156" y="971"/>
                  </a:lnTo>
                  <a:lnTo>
                    <a:pt x="1207" y="1107"/>
                  </a:lnTo>
                  <a:lnTo>
                    <a:pt x="1106" y="1244"/>
                  </a:lnTo>
                  <a:lnTo>
                    <a:pt x="951" y="1472"/>
                  </a:lnTo>
                  <a:lnTo>
                    <a:pt x="987" y="1582"/>
                  </a:lnTo>
                  <a:lnTo>
                    <a:pt x="1015" y="1655"/>
                  </a:lnTo>
                  <a:lnTo>
                    <a:pt x="969" y="2085"/>
                  </a:lnTo>
                  <a:lnTo>
                    <a:pt x="786" y="2414"/>
                  </a:lnTo>
                  <a:lnTo>
                    <a:pt x="960" y="2560"/>
                  </a:lnTo>
                  <a:lnTo>
                    <a:pt x="832" y="3118"/>
                  </a:lnTo>
                  <a:lnTo>
                    <a:pt x="649" y="3228"/>
                  </a:lnTo>
                  <a:lnTo>
                    <a:pt x="631" y="3411"/>
                  </a:lnTo>
                  <a:lnTo>
                    <a:pt x="366" y="3484"/>
                  </a:lnTo>
                  <a:lnTo>
                    <a:pt x="183" y="3767"/>
                  </a:lnTo>
                  <a:lnTo>
                    <a:pt x="229" y="3895"/>
                  </a:lnTo>
                  <a:lnTo>
                    <a:pt x="0" y="3941"/>
                  </a:lnTo>
                  <a:lnTo>
                    <a:pt x="27" y="4087"/>
                  </a:lnTo>
                  <a:lnTo>
                    <a:pt x="240" y="4121"/>
                  </a:lnTo>
                  <a:lnTo>
                    <a:pt x="255" y="432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1" name="Freeform 13">
              <a:extLst>
                <a:ext uri="{FF2B5EF4-FFF2-40B4-BE49-F238E27FC236}">
                  <a16:creationId xmlns:a16="http://schemas.microsoft.com/office/drawing/2014/main" id="{93E2D42D-4A3D-41BC-9B9A-C9C2B615D03A}"/>
                </a:ext>
              </a:extLst>
            </p:cNvPr>
            <p:cNvSpPr>
              <a:spLocks/>
            </p:cNvSpPr>
            <p:nvPr/>
          </p:nvSpPr>
          <p:spPr bwMode="auto">
            <a:xfrm>
              <a:off x="4459203" y="3128792"/>
              <a:ext cx="1026777" cy="1080004"/>
            </a:xfrm>
            <a:custGeom>
              <a:avLst/>
              <a:gdLst/>
              <a:ahLst/>
              <a:cxnLst>
                <a:cxn ang="0">
                  <a:pos x="120" y="840"/>
                </a:cxn>
                <a:cxn ang="0">
                  <a:pos x="0" y="904"/>
                </a:cxn>
                <a:cxn ang="0">
                  <a:pos x="0" y="1056"/>
                </a:cxn>
                <a:cxn ang="0">
                  <a:pos x="72" y="1192"/>
                </a:cxn>
                <a:cxn ang="0">
                  <a:pos x="72" y="1408"/>
                </a:cxn>
                <a:cxn ang="0">
                  <a:pos x="48" y="1592"/>
                </a:cxn>
                <a:cxn ang="0">
                  <a:pos x="120" y="1680"/>
                </a:cxn>
                <a:cxn ang="0">
                  <a:pos x="232" y="1760"/>
                </a:cxn>
                <a:cxn ang="0">
                  <a:pos x="384" y="1752"/>
                </a:cxn>
                <a:cxn ang="0">
                  <a:pos x="392" y="1888"/>
                </a:cxn>
                <a:cxn ang="0">
                  <a:pos x="232" y="1944"/>
                </a:cxn>
                <a:cxn ang="0">
                  <a:pos x="248" y="2040"/>
                </a:cxn>
                <a:cxn ang="0">
                  <a:pos x="208" y="2256"/>
                </a:cxn>
                <a:cxn ang="0">
                  <a:pos x="192" y="2520"/>
                </a:cxn>
                <a:cxn ang="0">
                  <a:pos x="392" y="2552"/>
                </a:cxn>
                <a:cxn ang="0">
                  <a:pos x="504" y="2504"/>
                </a:cxn>
                <a:cxn ang="0">
                  <a:pos x="672" y="2496"/>
                </a:cxn>
                <a:cxn ang="0">
                  <a:pos x="688" y="2601"/>
                </a:cxn>
                <a:cxn ang="0">
                  <a:pos x="935" y="2624"/>
                </a:cxn>
                <a:cxn ang="0">
                  <a:pos x="1048" y="2744"/>
                </a:cxn>
                <a:cxn ang="0">
                  <a:pos x="1073" y="2882"/>
                </a:cxn>
                <a:cxn ang="0">
                  <a:pos x="1249" y="3113"/>
                </a:cxn>
                <a:cxn ang="0">
                  <a:pos x="1490" y="3144"/>
                </a:cxn>
                <a:cxn ang="0">
                  <a:pos x="1966" y="3141"/>
                </a:cxn>
                <a:cxn ang="0">
                  <a:pos x="2153" y="2853"/>
                </a:cxn>
                <a:cxn ang="0">
                  <a:pos x="2414" y="2783"/>
                </a:cxn>
                <a:cxn ang="0">
                  <a:pos x="2434" y="2600"/>
                </a:cxn>
                <a:cxn ang="0">
                  <a:pos x="2615" y="2489"/>
                </a:cxn>
                <a:cxn ang="0">
                  <a:pos x="2743" y="1931"/>
                </a:cxn>
                <a:cxn ang="0">
                  <a:pos x="2570" y="1785"/>
                </a:cxn>
                <a:cxn ang="0">
                  <a:pos x="2753" y="1455"/>
                </a:cxn>
                <a:cxn ang="0">
                  <a:pos x="2800" y="1029"/>
                </a:cxn>
                <a:cxn ang="0">
                  <a:pos x="2770" y="947"/>
                </a:cxn>
                <a:cxn ang="0">
                  <a:pos x="2735" y="846"/>
                </a:cxn>
                <a:cxn ang="0">
                  <a:pos x="2872" y="642"/>
                </a:cxn>
                <a:cxn ang="0">
                  <a:pos x="2990" y="477"/>
                </a:cxn>
                <a:cxn ang="0">
                  <a:pos x="2941" y="342"/>
                </a:cxn>
                <a:cxn ang="0">
                  <a:pos x="2496" y="256"/>
                </a:cxn>
                <a:cxn ang="0">
                  <a:pos x="2240" y="0"/>
                </a:cxn>
                <a:cxn ang="0">
                  <a:pos x="2080" y="128"/>
                </a:cxn>
                <a:cxn ang="0">
                  <a:pos x="1912" y="144"/>
                </a:cxn>
                <a:cxn ang="0">
                  <a:pos x="1904" y="216"/>
                </a:cxn>
                <a:cxn ang="0">
                  <a:pos x="1696" y="328"/>
                </a:cxn>
                <a:cxn ang="0">
                  <a:pos x="1592" y="360"/>
                </a:cxn>
                <a:cxn ang="0">
                  <a:pos x="1472" y="432"/>
                </a:cxn>
                <a:cxn ang="0">
                  <a:pos x="1288" y="400"/>
                </a:cxn>
                <a:cxn ang="0">
                  <a:pos x="1152" y="560"/>
                </a:cxn>
                <a:cxn ang="0">
                  <a:pos x="1072" y="504"/>
                </a:cxn>
                <a:cxn ang="0">
                  <a:pos x="952" y="480"/>
                </a:cxn>
                <a:cxn ang="0">
                  <a:pos x="680" y="976"/>
                </a:cxn>
                <a:cxn ang="0">
                  <a:pos x="528" y="992"/>
                </a:cxn>
                <a:cxn ang="0">
                  <a:pos x="400" y="944"/>
                </a:cxn>
                <a:cxn ang="0">
                  <a:pos x="120" y="840"/>
                </a:cxn>
              </a:cxnLst>
              <a:rect l="0" t="0" r="r" b="b"/>
              <a:pathLst>
                <a:path w="2990" h="3144">
                  <a:moveTo>
                    <a:pt x="120" y="840"/>
                  </a:moveTo>
                  <a:lnTo>
                    <a:pt x="0" y="904"/>
                  </a:lnTo>
                  <a:lnTo>
                    <a:pt x="0" y="1056"/>
                  </a:lnTo>
                  <a:lnTo>
                    <a:pt x="72" y="1192"/>
                  </a:lnTo>
                  <a:lnTo>
                    <a:pt x="72" y="1408"/>
                  </a:lnTo>
                  <a:lnTo>
                    <a:pt x="48" y="1592"/>
                  </a:lnTo>
                  <a:lnTo>
                    <a:pt x="120" y="1680"/>
                  </a:lnTo>
                  <a:lnTo>
                    <a:pt x="232" y="1760"/>
                  </a:lnTo>
                  <a:lnTo>
                    <a:pt x="384" y="1752"/>
                  </a:lnTo>
                  <a:lnTo>
                    <a:pt x="392" y="1888"/>
                  </a:lnTo>
                  <a:lnTo>
                    <a:pt x="232" y="1944"/>
                  </a:lnTo>
                  <a:lnTo>
                    <a:pt x="248" y="2040"/>
                  </a:lnTo>
                  <a:lnTo>
                    <a:pt x="208" y="2256"/>
                  </a:lnTo>
                  <a:lnTo>
                    <a:pt x="192" y="2520"/>
                  </a:lnTo>
                  <a:lnTo>
                    <a:pt x="392" y="2552"/>
                  </a:lnTo>
                  <a:lnTo>
                    <a:pt x="504" y="2504"/>
                  </a:lnTo>
                  <a:lnTo>
                    <a:pt x="672" y="2496"/>
                  </a:lnTo>
                  <a:lnTo>
                    <a:pt x="688" y="2601"/>
                  </a:lnTo>
                  <a:lnTo>
                    <a:pt x="935" y="2624"/>
                  </a:lnTo>
                  <a:lnTo>
                    <a:pt x="1048" y="2744"/>
                  </a:lnTo>
                  <a:lnTo>
                    <a:pt x="1073" y="2882"/>
                  </a:lnTo>
                  <a:lnTo>
                    <a:pt x="1249" y="3113"/>
                  </a:lnTo>
                  <a:lnTo>
                    <a:pt x="1490" y="3144"/>
                  </a:lnTo>
                  <a:lnTo>
                    <a:pt x="1966" y="3141"/>
                  </a:lnTo>
                  <a:lnTo>
                    <a:pt x="2153" y="2853"/>
                  </a:lnTo>
                  <a:lnTo>
                    <a:pt x="2414" y="2783"/>
                  </a:lnTo>
                  <a:lnTo>
                    <a:pt x="2434" y="2600"/>
                  </a:lnTo>
                  <a:lnTo>
                    <a:pt x="2615" y="2489"/>
                  </a:lnTo>
                  <a:lnTo>
                    <a:pt x="2743" y="1931"/>
                  </a:lnTo>
                  <a:lnTo>
                    <a:pt x="2570" y="1785"/>
                  </a:lnTo>
                  <a:lnTo>
                    <a:pt x="2753" y="1455"/>
                  </a:lnTo>
                  <a:lnTo>
                    <a:pt x="2800" y="1029"/>
                  </a:lnTo>
                  <a:lnTo>
                    <a:pt x="2770" y="947"/>
                  </a:lnTo>
                  <a:lnTo>
                    <a:pt x="2735" y="846"/>
                  </a:lnTo>
                  <a:lnTo>
                    <a:pt x="2872" y="642"/>
                  </a:lnTo>
                  <a:lnTo>
                    <a:pt x="2990" y="477"/>
                  </a:lnTo>
                  <a:lnTo>
                    <a:pt x="2941" y="342"/>
                  </a:lnTo>
                  <a:lnTo>
                    <a:pt x="2496" y="256"/>
                  </a:lnTo>
                  <a:lnTo>
                    <a:pt x="2240" y="0"/>
                  </a:lnTo>
                  <a:lnTo>
                    <a:pt x="2080" y="128"/>
                  </a:lnTo>
                  <a:lnTo>
                    <a:pt x="1912" y="144"/>
                  </a:lnTo>
                  <a:lnTo>
                    <a:pt x="1904" y="216"/>
                  </a:lnTo>
                  <a:lnTo>
                    <a:pt x="1696" y="328"/>
                  </a:lnTo>
                  <a:lnTo>
                    <a:pt x="1592" y="360"/>
                  </a:lnTo>
                  <a:lnTo>
                    <a:pt x="1472" y="432"/>
                  </a:lnTo>
                  <a:lnTo>
                    <a:pt x="1288" y="400"/>
                  </a:lnTo>
                  <a:lnTo>
                    <a:pt x="1152" y="560"/>
                  </a:lnTo>
                  <a:lnTo>
                    <a:pt x="1072" y="504"/>
                  </a:lnTo>
                  <a:lnTo>
                    <a:pt x="952" y="480"/>
                  </a:lnTo>
                  <a:lnTo>
                    <a:pt x="680" y="976"/>
                  </a:lnTo>
                  <a:lnTo>
                    <a:pt x="528" y="992"/>
                  </a:lnTo>
                  <a:lnTo>
                    <a:pt x="400" y="944"/>
                  </a:lnTo>
                  <a:lnTo>
                    <a:pt x="120" y="84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4" name="Freeform 16">
              <a:extLst>
                <a:ext uri="{FF2B5EF4-FFF2-40B4-BE49-F238E27FC236}">
                  <a16:creationId xmlns:a16="http://schemas.microsoft.com/office/drawing/2014/main" id="{4A872898-2B21-477B-B52E-A95240B11B7C}"/>
                </a:ext>
              </a:extLst>
            </p:cNvPr>
            <p:cNvSpPr>
              <a:spLocks/>
            </p:cNvSpPr>
            <p:nvPr/>
          </p:nvSpPr>
          <p:spPr bwMode="auto">
            <a:xfrm>
              <a:off x="4270332" y="2830032"/>
              <a:ext cx="1346141" cy="640448"/>
            </a:xfrm>
            <a:custGeom>
              <a:avLst/>
              <a:gdLst/>
              <a:ahLst/>
              <a:cxnLst>
                <a:cxn ang="0">
                  <a:pos x="3577" y="886"/>
                </a:cxn>
                <a:cxn ang="0">
                  <a:pos x="3568" y="638"/>
                </a:cxn>
                <a:cxn ang="0">
                  <a:pos x="3918" y="242"/>
                </a:cxn>
                <a:cxn ang="0">
                  <a:pos x="3743" y="200"/>
                </a:cxn>
                <a:cxn ang="0">
                  <a:pos x="3511" y="208"/>
                </a:cxn>
                <a:cxn ang="0">
                  <a:pos x="3343" y="0"/>
                </a:cxn>
                <a:cxn ang="0">
                  <a:pos x="3063" y="104"/>
                </a:cxn>
                <a:cxn ang="0">
                  <a:pos x="2999" y="232"/>
                </a:cxn>
                <a:cxn ang="0">
                  <a:pos x="2903" y="256"/>
                </a:cxn>
                <a:cxn ang="0">
                  <a:pos x="2735" y="328"/>
                </a:cxn>
                <a:cxn ang="0">
                  <a:pos x="2695" y="400"/>
                </a:cxn>
                <a:cxn ang="0">
                  <a:pos x="2607" y="424"/>
                </a:cxn>
                <a:cxn ang="0">
                  <a:pos x="2511" y="520"/>
                </a:cxn>
                <a:cxn ang="0">
                  <a:pos x="2448" y="534"/>
                </a:cxn>
                <a:cxn ang="0">
                  <a:pos x="2375" y="552"/>
                </a:cxn>
                <a:cxn ang="0">
                  <a:pos x="2319" y="608"/>
                </a:cxn>
                <a:cxn ang="0">
                  <a:pos x="2143" y="592"/>
                </a:cxn>
                <a:cxn ang="0">
                  <a:pos x="2111" y="528"/>
                </a:cxn>
                <a:cxn ang="0">
                  <a:pos x="1983" y="576"/>
                </a:cxn>
                <a:cxn ang="0">
                  <a:pos x="1871" y="536"/>
                </a:cxn>
                <a:cxn ang="0">
                  <a:pos x="1767" y="552"/>
                </a:cxn>
                <a:cxn ang="0">
                  <a:pos x="1695" y="528"/>
                </a:cxn>
                <a:cxn ang="0">
                  <a:pos x="1615" y="448"/>
                </a:cxn>
                <a:cxn ang="0">
                  <a:pos x="1519" y="400"/>
                </a:cxn>
                <a:cxn ang="0">
                  <a:pos x="1327" y="456"/>
                </a:cxn>
                <a:cxn ang="0">
                  <a:pos x="1119" y="552"/>
                </a:cxn>
                <a:cxn ang="0">
                  <a:pos x="1007" y="536"/>
                </a:cxn>
                <a:cxn ang="0">
                  <a:pos x="911" y="488"/>
                </a:cxn>
                <a:cxn ang="0">
                  <a:pos x="711" y="384"/>
                </a:cxn>
                <a:cxn ang="0">
                  <a:pos x="487" y="208"/>
                </a:cxn>
                <a:cxn ang="0">
                  <a:pos x="239" y="656"/>
                </a:cxn>
                <a:cxn ang="0">
                  <a:pos x="151" y="912"/>
                </a:cxn>
                <a:cxn ang="0">
                  <a:pos x="0" y="1144"/>
                </a:cxn>
                <a:cxn ang="0">
                  <a:pos x="136" y="1175"/>
                </a:cxn>
                <a:cxn ang="0">
                  <a:pos x="216" y="1361"/>
                </a:cxn>
                <a:cxn ang="0">
                  <a:pos x="369" y="1462"/>
                </a:cxn>
                <a:cxn ang="0">
                  <a:pos x="559" y="1594"/>
                </a:cxn>
                <a:cxn ang="0">
                  <a:pos x="670" y="1712"/>
                </a:cxn>
                <a:cxn ang="0">
                  <a:pos x="1081" y="1864"/>
                </a:cxn>
                <a:cxn ang="0">
                  <a:pos x="1231" y="1849"/>
                </a:cxn>
                <a:cxn ang="0">
                  <a:pos x="1501" y="1352"/>
                </a:cxn>
                <a:cxn ang="0">
                  <a:pos x="1623" y="1376"/>
                </a:cxn>
                <a:cxn ang="0">
                  <a:pos x="1702" y="1432"/>
                </a:cxn>
                <a:cxn ang="0">
                  <a:pos x="1839" y="1273"/>
                </a:cxn>
                <a:cxn ang="0">
                  <a:pos x="2026" y="1304"/>
                </a:cxn>
                <a:cxn ang="0">
                  <a:pos x="2143" y="1231"/>
                </a:cxn>
                <a:cxn ang="0">
                  <a:pos x="2250" y="1199"/>
                </a:cxn>
                <a:cxn ang="0">
                  <a:pos x="2457" y="1087"/>
                </a:cxn>
                <a:cxn ang="0">
                  <a:pos x="2463" y="1015"/>
                </a:cxn>
                <a:cxn ang="0">
                  <a:pos x="2629" y="1001"/>
                </a:cxn>
                <a:cxn ang="0">
                  <a:pos x="2790" y="872"/>
                </a:cxn>
                <a:cxn ang="0">
                  <a:pos x="3045" y="1127"/>
                </a:cxn>
                <a:cxn ang="0">
                  <a:pos x="3492" y="1214"/>
                </a:cxn>
                <a:cxn ang="0">
                  <a:pos x="3642" y="1120"/>
                </a:cxn>
                <a:cxn ang="0">
                  <a:pos x="3577" y="886"/>
                </a:cxn>
              </a:cxnLst>
              <a:rect l="0" t="0" r="r" b="b"/>
              <a:pathLst>
                <a:path w="3918" h="1864">
                  <a:moveTo>
                    <a:pt x="3577" y="886"/>
                  </a:moveTo>
                  <a:lnTo>
                    <a:pt x="3568" y="638"/>
                  </a:lnTo>
                  <a:lnTo>
                    <a:pt x="3918" y="242"/>
                  </a:lnTo>
                  <a:lnTo>
                    <a:pt x="3743" y="200"/>
                  </a:lnTo>
                  <a:lnTo>
                    <a:pt x="3511" y="208"/>
                  </a:lnTo>
                  <a:lnTo>
                    <a:pt x="3343" y="0"/>
                  </a:lnTo>
                  <a:lnTo>
                    <a:pt x="3063" y="104"/>
                  </a:lnTo>
                  <a:lnTo>
                    <a:pt x="2999" y="232"/>
                  </a:lnTo>
                  <a:lnTo>
                    <a:pt x="2903" y="256"/>
                  </a:lnTo>
                  <a:lnTo>
                    <a:pt x="2735" y="328"/>
                  </a:lnTo>
                  <a:lnTo>
                    <a:pt x="2695" y="400"/>
                  </a:lnTo>
                  <a:lnTo>
                    <a:pt x="2607" y="424"/>
                  </a:lnTo>
                  <a:lnTo>
                    <a:pt x="2511" y="520"/>
                  </a:lnTo>
                  <a:lnTo>
                    <a:pt x="2448" y="534"/>
                  </a:lnTo>
                  <a:lnTo>
                    <a:pt x="2375" y="552"/>
                  </a:lnTo>
                  <a:lnTo>
                    <a:pt x="2319" y="608"/>
                  </a:lnTo>
                  <a:lnTo>
                    <a:pt x="2143" y="592"/>
                  </a:lnTo>
                  <a:lnTo>
                    <a:pt x="2111" y="528"/>
                  </a:lnTo>
                  <a:lnTo>
                    <a:pt x="1983" y="576"/>
                  </a:lnTo>
                  <a:lnTo>
                    <a:pt x="1871" y="536"/>
                  </a:lnTo>
                  <a:lnTo>
                    <a:pt x="1767" y="552"/>
                  </a:lnTo>
                  <a:lnTo>
                    <a:pt x="1695" y="528"/>
                  </a:lnTo>
                  <a:lnTo>
                    <a:pt x="1615" y="448"/>
                  </a:lnTo>
                  <a:lnTo>
                    <a:pt x="1519" y="400"/>
                  </a:lnTo>
                  <a:lnTo>
                    <a:pt x="1327" y="456"/>
                  </a:lnTo>
                  <a:lnTo>
                    <a:pt x="1119" y="552"/>
                  </a:lnTo>
                  <a:lnTo>
                    <a:pt x="1007" y="536"/>
                  </a:lnTo>
                  <a:lnTo>
                    <a:pt x="911" y="488"/>
                  </a:lnTo>
                  <a:lnTo>
                    <a:pt x="711" y="384"/>
                  </a:lnTo>
                  <a:lnTo>
                    <a:pt x="487" y="208"/>
                  </a:lnTo>
                  <a:lnTo>
                    <a:pt x="239" y="656"/>
                  </a:lnTo>
                  <a:lnTo>
                    <a:pt x="151" y="912"/>
                  </a:lnTo>
                  <a:lnTo>
                    <a:pt x="0" y="1144"/>
                  </a:lnTo>
                  <a:lnTo>
                    <a:pt x="136" y="1175"/>
                  </a:lnTo>
                  <a:lnTo>
                    <a:pt x="216" y="1361"/>
                  </a:lnTo>
                  <a:lnTo>
                    <a:pt x="369" y="1462"/>
                  </a:lnTo>
                  <a:lnTo>
                    <a:pt x="559" y="1594"/>
                  </a:lnTo>
                  <a:lnTo>
                    <a:pt x="670" y="1712"/>
                  </a:lnTo>
                  <a:lnTo>
                    <a:pt x="1081" y="1864"/>
                  </a:lnTo>
                  <a:lnTo>
                    <a:pt x="1231" y="1849"/>
                  </a:lnTo>
                  <a:lnTo>
                    <a:pt x="1501" y="1352"/>
                  </a:lnTo>
                  <a:lnTo>
                    <a:pt x="1623" y="1376"/>
                  </a:lnTo>
                  <a:lnTo>
                    <a:pt x="1702" y="1432"/>
                  </a:lnTo>
                  <a:lnTo>
                    <a:pt x="1839" y="1273"/>
                  </a:lnTo>
                  <a:lnTo>
                    <a:pt x="2026" y="1304"/>
                  </a:lnTo>
                  <a:lnTo>
                    <a:pt x="2143" y="1231"/>
                  </a:lnTo>
                  <a:lnTo>
                    <a:pt x="2250" y="1199"/>
                  </a:lnTo>
                  <a:lnTo>
                    <a:pt x="2457" y="1087"/>
                  </a:lnTo>
                  <a:lnTo>
                    <a:pt x="2463" y="1015"/>
                  </a:lnTo>
                  <a:lnTo>
                    <a:pt x="2629" y="1001"/>
                  </a:lnTo>
                  <a:lnTo>
                    <a:pt x="2790" y="872"/>
                  </a:lnTo>
                  <a:lnTo>
                    <a:pt x="3045" y="1127"/>
                  </a:lnTo>
                  <a:lnTo>
                    <a:pt x="3492" y="1214"/>
                  </a:lnTo>
                  <a:lnTo>
                    <a:pt x="3642" y="1120"/>
                  </a:lnTo>
                  <a:lnTo>
                    <a:pt x="3577" y="88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5" name="Freeform 17">
              <a:extLst>
                <a:ext uri="{FF2B5EF4-FFF2-40B4-BE49-F238E27FC236}">
                  <a16:creationId xmlns:a16="http://schemas.microsoft.com/office/drawing/2014/main" id="{5C18C202-998C-4205-932F-A6F2443F3148}"/>
                </a:ext>
              </a:extLst>
            </p:cNvPr>
            <p:cNvSpPr>
              <a:spLocks/>
            </p:cNvSpPr>
            <p:nvPr/>
          </p:nvSpPr>
          <p:spPr bwMode="auto">
            <a:xfrm>
              <a:off x="5419017" y="2041920"/>
              <a:ext cx="877395" cy="922038"/>
            </a:xfrm>
            <a:custGeom>
              <a:avLst/>
              <a:gdLst/>
              <a:ahLst/>
              <a:cxnLst>
                <a:cxn ang="0">
                  <a:pos x="2422" y="0"/>
                </a:cxn>
                <a:cxn ang="0">
                  <a:pos x="2078" y="144"/>
                </a:cxn>
                <a:cxn ang="0">
                  <a:pos x="2006" y="312"/>
                </a:cxn>
                <a:cxn ang="0">
                  <a:pos x="1894" y="344"/>
                </a:cxn>
                <a:cxn ang="0">
                  <a:pos x="1798" y="320"/>
                </a:cxn>
                <a:cxn ang="0">
                  <a:pos x="1790" y="416"/>
                </a:cxn>
                <a:cxn ang="0">
                  <a:pos x="1078" y="848"/>
                </a:cxn>
                <a:cxn ang="0">
                  <a:pos x="1038" y="1120"/>
                </a:cxn>
                <a:cxn ang="0">
                  <a:pos x="590" y="1296"/>
                </a:cxn>
                <a:cxn ang="0">
                  <a:pos x="342" y="1704"/>
                </a:cxn>
                <a:cxn ang="0">
                  <a:pos x="398" y="1808"/>
                </a:cxn>
                <a:cxn ang="0">
                  <a:pos x="326" y="1920"/>
                </a:cxn>
                <a:cxn ang="0">
                  <a:pos x="190" y="2064"/>
                </a:cxn>
                <a:cxn ang="0">
                  <a:pos x="0" y="2297"/>
                </a:cxn>
                <a:cxn ang="0">
                  <a:pos x="165" y="2504"/>
                </a:cxn>
                <a:cxn ang="0">
                  <a:pos x="400" y="2495"/>
                </a:cxn>
                <a:cxn ang="0">
                  <a:pos x="571" y="2538"/>
                </a:cxn>
                <a:cxn ang="0">
                  <a:pos x="838" y="2594"/>
                </a:cxn>
                <a:cxn ang="0">
                  <a:pos x="939" y="2640"/>
                </a:cxn>
                <a:cxn ang="0">
                  <a:pos x="1242" y="2685"/>
                </a:cxn>
                <a:cxn ang="0">
                  <a:pos x="1413" y="2558"/>
                </a:cxn>
                <a:cxn ang="0">
                  <a:pos x="1969" y="2640"/>
                </a:cxn>
                <a:cxn ang="0">
                  <a:pos x="2022" y="2408"/>
                </a:cxn>
                <a:cxn ang="0">
                  <a:pos x="2174" y="2248"/>
                </a:cxn>
                <a:cxn ang="0">
                  <a:pos x="2222" y="2032"/>
                </a:cxn>
                <a:cxn ang="0">
                  <a:pos x="2310" y="1944"/>
                </a:cxn>
                <a:cxn ang="0">
                  <a:pos x="2302" y="1712"/>
                </a:cxn>
                <a:cxn ang="0">
                  <a:pos x="2382" y="1576"/>
                </a:cxn>
                <a:cxn ang="0">
                  <a:pos x="2158" y="1328"/>
                </a:cxn>
                <a:cxn ang="0">
                  <a:pos x="2054" y="784"/>
                </a:cxn>
                <a:cxn ang="0">
                  <a:pos x="2230" y="344"/>
                </a:cxn>
                <a:cxn ang="0">
                  <a:pos x="2558" y="16"/>
                </a:cxn>
                <a:cxn ang="0">
                  <a:pos x="2422" y="0"/>
                </a:cxn>
              </a:cxnLst>
              <a:rect l="0" t="0" r="r" b="b"/>
              <a:pathLst>
                <a:path w="2558" h="2685">
                  <a:moveTo>
                    <a:pt x="2422" y="0"/>
                  </a:moveTo>
                  <a:lnTo>
                    <a:pt x="2078" y="144"/>
                  </a:lnTo>
                  <a:lnTo>
                    <a:pt x="2006" y="312"/>
                  </a:lnTo>
                  <a:lnTo>
                    <a:pt x="1894" y="344"/>
                  </a:lnTo>
                  <a:lnTo>
                    <a:pt x="1798" y="320"/>
                  </a:lnTo>
                  <a:lnTo>
                    <a:pt x="1790" y="416"/>
                  </a:lnTo>
                  <a:lnTo>
                    <a:pt x="1078" y="848"/>
                  </a:lnTo>
                  <a:lnTo>
                    <a:pt x="1038" y="1120"/>
                  </a:lnTo>
                  <a:lnTo>
                    <a:pt x="590" y="1296"/>
                  </a:lnTo>
                  <a:lnTo>
                    <a:pt x="342" y="1704"/>
                  </a:lnTo>
                  <a:lnTo>
                    <a:pt x="398" y="1808"/>
                  </a:lnTo>
                  <a:lnTo>
                    <a:pt x="326" y="1920"/>
                  </a:lnTo>
                  <a:lnTo>
                    <a:pt x="190" y="2064"/>
                  </a:lnTo>
                  <a:lnTo>
                    <a:pt x="0" y="2297"/>
                  </a:lnTo>
                  <a:lnTo>
                    <a:pt x="165" y="2504"/>
                  </a:lnTo>
                  <a:lnTo>
                    <a:pt x="400" y="2495"/>
                  </a:lnTo>
                  <a:lnTo>
                    <a:pt x="571" y="2538"/>
                  </a:lnTo>
                  <a:lnTo>
                    <a:pt x="838" y="2594"/>
                  </a:lnTo>
                  <a:lnTo>
                    <a:pt x="939" y="2640"/>
                  </a:lnTo>
                  <a:lnTo>
                    <a:pt x="1242" y="2685"/>
                  </a:lnTo>
                  <a:lnTo>
                    <a:pt x="1413" y="2558"/>
                  </a:lnTo>
                  <a:lnTo>
                    <a:pt x="1969" y="2640"/>
                  </a:lnTo>
                  <a:lnTo>
                    <a:pt x="2022" y="2408"/>
                  </a:lnTo>
                  <a:lnTo>
                    <a:pt x="2174" y="2248"/>
                  </a:lnTo>
                  <a:lnTo>
                    <a:pt x="2222" y="2032"/>
                  </a:lnTo>
                  <a:lnTo>
                    <a:pt x="2310" y="1944"/>
                  </a:lnTo>
                  <a:lnTo>
                    <a:pt x="2302" y="1712"/>
                  </a:lnTo>
                  <a:lnTo>
                    <a:pt x="2382" y="1576"/>
                  </a:lnTo>
                  <a:lnTo>
                    <a:pt x="2158" y="1328"/>
                  </a:lnTo>
                  <a:lnTo>
                    <a:pt x="2054" y="784"/>
                  </a:lnTo>
                  <a:lnTo>
                    <a:pt x="2230" y="344"/>
                  </a:lnTo>
                  <a:lnTo>
                    <a:pt x="2558" y="16"/>
                  </a:lnTo>
                  <a:lnTo>
                    <a:pt x="2422" y="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6" name="Freeform 18">
              <a:extLst>
                <a:ext uri="{FF2B5EF4-FFF2-40B4-BE49-F238E27FC236}">
                  <a16:creationId xmlns:a16="http://schemas.microsoft.com/office/drawing/2014/main" id="{E5A92E29-5558-43D8-8EE7-0AC2B9F202DF}"/>
                </a:ext>
              </a:extLst>
            </p:cNvPr>
            <p:cNvSpPr>
              <a:spLocks/>
            </p:cNvSpPr>
            <p:nvPr/>
          </p:nvSpPr>
          <p:spPr bwMode="auto">
            <a:xfrm>
              <a:off x="4436884" y="2447137"/>
              <a:ext cx="901434" cy="590654"/>
            </a:xfrm>
            <a:custGeom>
              <a:avLst/>
              <a:gdLst/>
              <a:ahLst/>
              <a:cxnLst>
                <a:cxn ang="0">
                  <a:pos x="2336" y="656"/>
                </a:cxn>
                <a:cxn ang="0">
                  <a:pos x="1808" y="504"/>
                </a:cxn>
                <a:cxn ang="0">
                  <a:pos x="1400" y="176"/>
                </a:cxn>
                <a:cxn ang="0">
                  <a:pos x="1128" y="96"/>
                </a:cxn>
                <a:cxn ang="0">
                  <a:pos x="1080" y="0"/>
                </a:cxn>
                <a:cxn ang="0">
                  <a:pos x="976" y="48"/>
                </a:cxn>
                <a:cxn ang="0">
                  <a:pos x="792" y="320"/>
                </a:cxn>
                <a:cxn ang="0">
                  <a:pos x="560" y="432"/>
                </a:cxn>
                <a:cxn ang="0">
                  <a:pos x="512" y="560"/>
                </a:cxn>
                <a:cxn ang="0">
                  <a:pos x="344" y="696"/>
                </a:cxn>
                <a:cxn ang="0">
                  <a:pos x="147" y="1056"/>
                </a:cxn>
                <a:cxn ang="0">
                  <a:pos x="0" y="1320"/>
                </a:cxn>
                <a:cxn ang="0">
                  <a:pos x="228" y="1500"/>
                </a:cxn>
                <a:cxn ang="0">
                  <a:pos x="525" y="1650"/>
                </a:cxn>
                <a:cxn ang="0">
                  <a:pos x="635" y="1663"/>
                </a:cxn>
                <a:cxn ang="0">
                  <a:pos x="839" y="1567"/>
                </a:cxn>
                <a:cxn ang="0">
                  <a:pos x="1031" y="1513"/>
                </a:cxn>
                <a:cxn ang="0">
                  <a:pos x="1130" y="1560"/>
                </a:cxn>
                <a:cxn ang="0">
                  <a:pos x="1205" y="1639"/>
                </a:cxn>
                <a:cxn ang="0">
                  <a:pos x="1281" y="1663"/>
                </a:cxn>
                <a:cxn ang="0">
                  <a:pos x="1383" y="1648"/>
                </a:cxn>
                <a:cxn ang="0">
                  <a:pos x="1494" y="1687"/>
                </a:cxn>
                <a:cxn ang="0">
                  <a:pos x="1623" y="1641"/>
                </a:cxn>
                <a:cxn ang="0">
                  <a:pos x="1658" y="1705"/>
                </a:cxn>
                <a:cxn ang="0">
                  <a:pos x="1835" y="1720"/>
                </a:cxn>
                <a:cxn ang="0">
                  <a:pos x="1886" y="1665"/>
                </a:cxn>
                <a:cxn ang="0">
                  <a:pos x="2025" y="1632"/>
                </a:cxn>
                <a:cxn ang="0">
                  <a:pos x="2123" y="1534"/>
                </a:cxn>
                <a:cxn ang="0">
                  <a:pos x="2205" y="1515"/>
                </a:cxn>
                <a:cxn ang="0">
                  <a:pos x="2250" y="1440"/>
                </a:cxn>
                <a:cxn ang="0">
                  <a:pos x="2414" y="1369"/>
                </a:cxn>
                <a:cxn ang="0">
                  <a:pos x="2510" y="1345"/>
                </a:cxn>
                <a:cxn ang="0">
                  <a:pos x="2576" y="1215"/>
                </a:cxn>
                <a:cxn ang="0">
                  <a:pos x="2624" y="944"/>
                </a:cxn>
                <a:cxn ang="0">
                  <a:pos x="2336" y="656"/>
                </a:cxn>
              </a:cxnLst>
              <a:rect l="0" t="0" r="r" b="b"/>
              <a:pathLst>
                <a:path w="2624" h="1720">
                  <a:moveTo>
                    <a:pt x="2336" y="656"/>
                  </a:moveTo>
                  <a:lnTo>
                    <a:pt x="1808" y="504"/>
                  </a:lnTo>
                  <a:lnTo>
                    <a:pt x="1400" y="176"/>
                  </a:lnTo>
                  <a:lnTo>
                    <a:pt x="1128" y="96"/>
                  </a:lnTo>
                  <a:lnTo>
                    <a:pt x="1080" y="0"/>
                  </a:lnTo>
                  <a:lnTo>
                    <a:pt x="976" y="48"/>
                  </a:lnTo>
                  <a:lnTo>
                    <a:pt x="792" y="320"/>
                  </a:lnTo>
                  <a:lnTo>
                    <a:pt x="560" y="432"/>
                  </a:lnTo>
                  <a:lnTo>
                    <a:pt x="512" y="560"/>
                  </a:lnTo>
                  <a:lnTo>
                    <a:pt x="344" y="696"/>
                  </a:lnTo>
                  <a:lnTo>
                    <a:pt x="147" y="1056"/>
                  </a:lnTo>
                  <a:lnTo>
                    <a:pt x="0" y="1320"/>
                  </a:lnTo>
                  <a:lnTo>
                    <a:pt x="228" y="1500"/>
                  </a:lnTo>
                  <a:lnTo>
                    <a:pt x="525" y="1650"/>
                  </a:lnTo>
                  <a:lnTo>
                    <a:pt x="635" y="1663"/>
                  </a:lnTo>
                  <a:lnTo>
                    <a:pt x="839" y="1567"/>
                  </a:lnTo>
                  <a:lnTo>
                    <a:pt x="1031" y="1513"/>
                  </a:lnTo>
                  <a:lnTo>
                    <a:pt x="1130" y="1560"/>
                  </a:lnTo>
                  <a:lnTo>
                    <a:pt x="1205" y="1639"/>
                  </a:lnTo>
                  <a:lnTo>
                    <a:pt x="1281" y="1663"/>
                  </a:lnTo>
                  <a:lnTo>
                    <a:pt x="1383" y="1648"/>
                  </a:lnTo>
                  <a:lnTo>
                    <a:pt x="1494" y="1687"/>
                  </a:lnTo>
                  <a:lnTo>
                    <a:pt x="1623" y="1641"/>
                  </a:lnTo>
                  <a:lnTo>
                    <a:pt x="1658" y="1705"/>
                  </a:lnTo>
                  <a:lnTo>
                    <a:pt x="1835" y="1720"/>
                  </a:lnTo>
                  <a:lnTo>
                    <a:pt x="1886" y="1665"/>
                  </a:lnTo>
                  <a:lnTo>
                    <a:pt x="2025" y="1632"/>
                  </a:lnTo>
                  <a:lnTo>
                    <a:pt x="2123" y="1534"/>
                  </a:lnTo>
                  <a:lnTo>
                    <a:pt x="2205" y="1515"/>
                  </a:lnTo>
                  <a:lnTo>
                    <a:pt x="2250" y="1440"/>
                  </a:lnTo>
                  <a:lnTo>
                    <a:pt x="2414" y="1369"/>
                  </a:lnTo>
                  <a:lnTo>
                    <a:pt x="2510" y="1345"/>
                  </a:lnTo>
                  <a:lnTo>
                    <a:pt x="2576" y="1215"/>
                  </a:lnTo>
                  <a:lnTo>
                    <a:pt x="2624" y="944"/>
                  </a:lnTo>
                  <a:lnTo>
                    <a:pt x="2336" y="656"/>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7" name="Freeform 19">
              <a:extLst>
                <a:ext uri="{FF2B5EF4-FFF2-40B4-BE49-F238E27FC236}">
                  <a16:creationId xmlns:a16="http://schemas.microsoft.com/office/drawing/2014/main" id="{8A1388EB-42AB-4527-A9EB-E1B24533D384}"/>
                </a:ext>
              </a:extLst>
            </p:cNvPr>
            <p:cNvSpPr>
              <a:spLocks/>
            </p:cNvSpPr>
            <p:nvPr/>
          </p:nvSpPr>
          <p:spPr bwMode="auto">
            <a:xfrm>
              <a:off x="4824929" y="2141508"/>
              <a:ext cx="731450" cy="722864"/>
            </a:xfrm>
            <a:custGeom>
              <a:avLst/>
              <a:gdLst/>
              <a:ahLst/>
              <a:cxnLst>
                <a:cxn ang="0">
                  <a:pos x="2074" y="1414"/>
                </a:cxn>
                <a:cxn ang="0">
                  <a:pos x="1890" y="1266"/>
                </a:cxn>
                <a:cxn ang="0">
                  <a:pos x="1729" y="1192"/>
                </a:cxn>
                <a:cxn ang="0">
                  <a:pos x="1597" y="1090"/>
                </a:cxn>
                <a:cxn ang="0">
                  <a:pos x="1597" y="898"/>
                </a:cxn>
                <a:cxn ang="0">
                  <a:pos x="1572" y="708"/>
                </a:cxn>
                <a:cxn ang="0">
                  <a:pos x="1506" y="630"/>
                </a:cxn>
                <a:cxn ang="0">
                  <a:pos x="1182" y="522"/>
                </a:cxn>
                <a:cxn ang="0">
                  <a:pos x="984" y="420"/>
                </a:cxn>
                <a:cxn ang="0">
                  <a:pos x="948" y="312"/>
                </a:cxn>
                <a:cxn ang="0">
                  <a:pos x="540" y="18"/>
                </a:cxn>
                <a:cxn ang="0">
                  <a:pos x="306" y="0"/>
                </a:cxn>
                <a:cxn ang="0">
                  <a:pos x="156" y="156"/>
                </a:cxn>
                <a:cxn ang="0">
                  <a:pos x="18" y="366"/>
                </a:cxn>
                <a:cxn ang="0">
                  <a:pos x="90" y="402"/>
                </a:cxn>
                <a:cxn ang="0">
                  <a:pos x="180" y="426"/>
                </a:cxn>
                <a:cxn ang="0">
                  <a:pos x="294" y="462"/>
                </a:cxn>
                <a:cxn ang="0">
                  <a:pos x="390" y="576"/>
                </a:cxn>
                <a:cxn ang="0">
                  <a:pos x="426" y="666"/>
                </a:cxn>
                <a:cxn ang="0">
                  <a:pos x="408" y="744"/>
                </a:cxn>
                <a:cxn ang="0">
                  <a:pos x="372" y="684"/>
                </a:cxn>
                <a:cxn ang="0">
                  <a:pos x="252" y="666"/>
                </a:cxn>
                <a:cxn ang="0">
                  <a:pos x="150" y="768"/>
                </a:cxn>
                <a:cxn ang="0">
                  <a:pos x="72" y="846"/>
                </a:cxn>
                <a:cxn ang="0">
                  <a:pos x="0" y="990"/>
                </a:cxn>
                <a:cxn ang="0">
                  <a:pos x="271" y="1069"/>
                </a:cxn>
                <a:cxn ang="0">
                  <a:pos x="679" y="1398"/>
                </a:cxn>
                <a:cxn ang="0">
                  <a:pos x="1210" y="1549"/>
                </a:cxn>
                <a:cxn ang="0">
                  <a:pos x="1497" y="1839"/>
                </a:cxn>
                <a:cxn ang="0">
                  <a:pos x="1449" y="2109"/>
                </a:cxn>
                <a:cxn ang="0">
                  <a:pos x="1731" y="2007"/>
                </a:cxn>
                <a:cxn ang="0">
                  <a:pos x="1923" y="1770"/>
                </a:cxn>
                <a:cxn ang="0">
                  <a:pos x="2052" y="1636"/>
                </a:cxn>
                <a:cxn ang="0">
                  <a:pos x="2130" y="1519"/>
                </a:cxn>
                <a:cxn ang="0">
                  <a:pos x="2074" y="1414"/>
                </a:cxn>
              </a:cxnLst>
              <a:rect l="0" t="0" r="r" b="b"/>
              <a:pathLst>
                <a:path w="2130" h="2109">
                  <a:moveTo>
                    <a:pt x="2074" y="1414"/>
                  </a:moveTo>
                  <a:lnTo>
                    <a:pt x="1890" y="1266"/>
                  </a:lnTo>
                  <a:lnTo>
                    <a:pt x="1729" y="1192"/>
                  </a:lnTo>
                  <a:lnTo>
                    <a:pt x="1597" y="1090"/>
                  </a:lnTo>
                  <a:lnTo>
                    <a:pt x="1597" y="898"/>
                  </a:lnTo>
                  <a:lnTo>
                    <a:pt x="1572" y="708"/>
                  </a:lnTo>
                  <a:lnTo>
                    <a:pt x="1506" y="630"/>
                  </a:lnTo>
                  <a:lnTo>
                    <a:pt x="1182" y="522"/>
                  </a:lnTo>
                  <a:lnTo>
                    <a:pt x="984" y="420"/>
                  </a:lnTo>
                  <a:lnTo>
                    <a:pt x="948" y="312"/>
                  </a:lnTo>
                  <a:lnTo>
                    <a:pt x="540" y="18"/>
                  </a:lnTo>
                  <a:lnTo>
                    <a:pt x="306" y="0"/>
                  </a:lnTo>
                  <a:lnTo>
                    <a:pt x="156" y="156"/>
                  </a:lnTo>
                  <a:lnTo>
                    <a:pt x="18" y="366"/>
                  </a:lnTo>
                  <a:lnTo>
                    <a:pt x="90" y="402"/>
                  </a:lnTo>
                  <a:lnTo>
                    <a:pt x="180" y="426"/>
                  </a:lnTo>
                  <a:lnTo>
                    <a:pt x="294" y="462"/>
                  </a:lnTo>
                  <a:lnTo>
                    <a:pt x="390" y="576"/>
                  </a:lnTo>
                  <a:lnTo>
                    <a:pt x="426" y="666"/>
                  </a:lnTo>
                  <a:lnTo>
                    <a:pt x="408" y="744"/>
                  </a:lnTo>
                  <a:lnTo>
                    <a:pt x="372" y="684"/>
                  </a:lnTo>
                  <a:lnTo>
                    <a:pt x="252" y="666"/>
                  </a:lnTo>
                  <a:lnTo>
                    <a:pt x="150" y="768"/>
                  </a:lnTo>
                  <a:lnTo>
                    <a:pt x="72" y="846"/>
                  </a:lnTo>
                  <a:lnTo>
                    <a:pt x="0" y="990"/>
                  </a:lnTo>
                  <a:lnTo>
                    <a:pt x="271" y="1069"/>
                  </a:lnTo>
                  <a:lnTo>
                    <a:pt x="679" y="1398"/>
                  </a:lnTo>
                  <a:lnTo>
                    <a:pt x="1210" y="1549"/>
                  </a:lnTo>
                  <a:lnTo>
                    <a:pt x="1497" y="1839"/>
                  </a:lnTo>
                  <a:lnTo>
                    <a:pt x="1449" y="2109"/>
                  </a:lnTo>
                  <a:lnTo>
                    <a:pt x="1731" y="2007"/>
                  </a:lnTo>
                  <a:lnTo>
                    <a:pt x="1923" y="1770"/>
                  </a:lnTo>
                  <a:lnTo>
                    <a:pt x="2052" y="1636"/>
                  </a:lnTo>
                  <a:lnTo>
                    <a:pt x="2130" y="1519"/>
                  </a:lnTo>
                  <a:lnTo>
                    <a:pt x="2074" y="141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8" name="Freeform 20">
              <a:extLst>
                <a:ext uri="{FF2B5EF4-FFF2-40B4-BE49-F238E27FC236}">
                  <a16:creationId xmlns:a16="http://schemas.microsoft.com/office/drawing/2014/main" id="{CF77F577-EBA8-4B10-AEBA-F0F4E077877F}"/>
                </a:ext>
              </a:extLst>
            </p:cNvPr>
            <p:cNvSpPr>
              <a:spLocks/>
            </p:cNvSpPr>
            <p:nvPr/>
          </p:nvSpPr>
          <p:spPr bwMode="auto">
            <a:xfrm>
              <a:off x="4929667" y="1892540"/>
              <a:ext cx="691958" cy="733166"/>
            </a:xfrm>
            <a:custGeom>
              <a:avLst/>
              <a:gdLst/>
              <a:ahLst/>
              <a:cxnLst>
                <a:cxn ang="0">
                  <a:pos x="2012" y="1730"/>
                </a:cxn>
                <a:cxn ang="0">
                  <a:pos x="1818" y="1428"/>
                </a:cxn>
                <a:cxn ang="0">
                  <a:pos x="1722" y="1104"/>
                </a:cxn>
                <a:cxn ang="0">
                  <a:pos x="1434" y="1104"/>
                </a:cxn>
                <a:cxn ang="0">
                  <a:pos x="1422" y="936"/>
                </a:cxn>
                <a:cxn ang="0">
                  <a:pos x="1290" y="804"/>
                </a:cxn>
                <a:cxn ang="0">
                  <a:pos x="1242" y="588"/>
                </a:cxn>
                <a:cxn ang="0">
                  <a:pos x="1434" y="576"/>
                </a:cxn>
                <a:cxn ang="0">
                  <a:pos x="1554" y="432"/>
                </a:cxn>
                <a:cxn ang="0">
                  <a:pos x="1578" y="228"/>
                </a:cxn>
                <a:cxn ang="0">
                  <a:pos x="1434" y="72"/>
                </a:cxn>
                <a:cxn ang="0">
                  <a:pos x="1182" y="0"/>
                </a:cxn>
                <a:cxn ang="0">
                  <a:pos x="798" y="96"/>
                </a:cxn>
                <a:cxn ang="0">
                  <a:pos x="390" y="348"/>
                </a:cxn>
                <a:cxn ang="0">
                  <a:pos x="270" y="396"/>
                </a:cxn>
                <a:cxn ang="0">
                  <a:pos x="0" y="723"/>
                </a:cxn>
                <a:cxn ang="0">
                  <a:pos x="230" y="740"/>
                </a:cxn>
                <a:cxn ang="0">
                  <a:pos x="641" y="1032"/>
                </a:cxn>
                <a:cxn ang="0">
                  <a:pos x="678" y="1142"/>
                </a:cxn>
                <a:cxn ang="0">
                  <a:pos x="876" y="1245"/>
                </a:cxn>
                <a:cxn ang="0">
                  <a:pos x="1197" y="1352"/>
                </a:cxn>
                <a:cxn ang="0">
                  <a:pos x="1266" y="1433"/>
                </a:cxn>
                <a:cxn ang="0">
                  <a:pos x="1289" y="1617"/>
                </a:cxn>
                <a:cxn ang="0">
                  <a:pos x="1289" y="1811"/>
                </a:cxn>
                <a:cxn ang="0">
                  <a:pos x="1418" y="1911"/>
                </a:cxn>
                <a:cxn ang="0">
                  <a:pos x="1589" y="1992"/>
                </a:cxn>
                <a:cxn ang="0">
                  <a:pos x="1766" y="2133"/>
                </a:cxn>
                <a:cxn ang="0">
                  <a:pos x="2012" y="1730"/>
                </a:cxn>
              </a:cxnLst>
              <a:rect l="0" t="0" r="r" b="b"/>
              <a:pathLst>
                <a:path w="2012" h="2133">
                  <a:moveTo>
                    <a:pt x="2012" y="1730"/>
                  </a:moveTo>
                  <a:lnTo>
                    <a:pt x="1818" y="1428"/>
                  </a:lnTo>
                  <a:lnTo>
                    <a:pt x="1722" y="1104"/>
                  </a:lnTo>
                  <a:lnTo>
                    <a:pt x="1434" y="1104"/>
                  </a:lnTo>
                  <a:lnTo>
                    <a:pt x="1422" y="936"/>
                  </a:lnTo>
                  <a:lnTo>
                    <a:pt x="1290" y="804"/>
                  </a:lnTo>
                  <a:lnTo>
                    <a:pt x="1242" y="588"/>
                  </a:lnTo>
                  <a:lnTo>
                    <a:pt x="1434" y="576"/>
                  </a:lnTo>
                  <a:lnTo>
                    <a:pt x="1554" y="432"/>
                  </a:lnTo>
                  <a:lnTo>
                    <a:pt x="1578" y="228"/>
                  </a:lnTo>
                  <a:lnTo>
                    <a:pt x="1434" y="72"/>
                  </a:lnTo>
                  <a:lnTo>
                    <a:pt x="1182" y="0"/>
                  </a:lnTo>
                  <a:lnTo>
                    <a:pt x="798" y="96"/>
                  </a:lnTo>
                  <a:lnTo>
                    <a:pt x="390" y="348"/>
                  </a:lnTo>
                  <a:lnTo>
                    <a:pt x="270" y="396"/>
                  </a:lnTo>
                  <a:lnTo>
                    <a:pt x="0" y="723"/>
                  </a:lnTo>
                  <a:lnTo>
                    <a:pt x="230" y="740"/>
                  </a:lnTo>
                  <a:lnTo>
                    <a:pt x="641" y="1032"/>
                  </a:lnTo>
                  <a:lnTo>
                    <a:pt x="678" y="1142"/>
                  </a:lnTo>
                  <a:lnTo>
                    <a:pt x="876" y="1245"/>
                  </a:lnTo>
                  <a:lnTo>
                    <a:pt x="1197" y="1352"/>
                  </a:lnTo>
                  <a:lnTo>
                    <a:pt x="1266" y="1433"/>
                  </a:lnTo>
                  <a:lnTo>
                    <a:pt x="1289" y="1617"/>
                  </a:lnTo>
                  <a:lnTo>
                    <a:pt x="1289" y="1811"/>
                  </a:lnTo>
                  <a:lnTo>
                    <a:pt x="1418" y="1911"/>
                  </a:lnTo>
                  <a:lnTo>
                    <a:pt x="1589" y="1992"/>
                  </a:lnTo>
                  <a:lnTo>
                    <a:pt x="1766" y="2133"/>
                  </a:lnTo>
                  <a:lnTo>
                    <a:pt x="2012" y="1730"/>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29" name="Freeform 21">
              <a:extLst>
                <a:ext uri="{FF2B5EF4-FFF2-40B4-BE49-F238E27FC236}">
                  <a16:creationId xmlns:a16="http://schemas.microsoft.com/office/drawing/2014/main" id="{4823E1AE-483A-48AE-BE00-ECD7188A078A}"/>
                </a:ext>
              </a:extLst>
            </p:cNvPr>
            <p:cNvSpPr>
              <a:spLocks/>
            </p:cNvSpPr>
            <p:nvPr/>
          </p:nvSpPr>
          <p:spPr bwMode="auto">
            <a:xfrm>
              <a:off x="5336600" y="1626402"/>
              <a:ext cx="1001021" cy="860225"/>
            </a:xfrm>
            <a:custGeom>
              <a:avLst/>
              <a:gdLst/>
              <a:ahLst/>
              <a:cxnLst>
                <a:cxn ang="0">
                  <a:pos x="1070" y="0"/>
                </a:cxn>
                <a:cxn ang="0">
                  <a:pos x="894" y="72"/>
                </a:cxn>
                <a:cxn ang="0">
                  <a:pos x="542" y="328"/>
                </a:cxn>
                <a:cxn ang="0">
                  <a:pos x="438" y="576"/>
                </a:cxn>
                <a:cxn ang="0">
                  <a:pos x="0" y="776"/>
                </a:cxn>
                <a:cxn ang="0">
                  <a:pos x="252" y="848"/>
                </a:cxn>
                <a:cxn ang="0">
                  <a:pos x="393" y="1006"/>
                </a:cxn>
                <a:cxn ang="0">
                  <a:pos x="370" y="1208"/>
                </a:cxn>
                <a:cxn ang="0">
                  <a:pos x="249" y="1354"/>
                </a:cxn>
                <a:cxn ang="0">
                  <a:pos x="57" y="1364"/>
                </a:cxn>
                <a:cxn ang="0">
                  <a:pos x="105" y="1579"/>
                </a:cxn>
                <a:cxn ang="0">
                  <a:pos x="237" y="1712"/>
                </a:cxn>
                <a:cxn ang="0">
                  <a:pos x="249" y="1880"/>
                </a:cxn>
                <a:cxn ang="0">
                  <a:pos x="537" y="1880"/>
                </a:cxn>
                <a:cxn ang="0">
                  <a:pos x="634" y="2207"/>
                </a:cxn>
                <a:cxn ang="0">
                  <a:pos x="829" y="2504"/>
                </a:cxn>
                <a:cxn ang="0">
                  <a:pos x="1278" y="2329"/>
                </a:cxn>
                <a:cxn ang="0">
                  <a:pos x="1318" y="2054"/>
                </a:cxn>
                <a:cxn ang="0">
                  <a:pos x="2031" y="1624"/>
                </a:cxn>
                <a:cxn ang="0">
                  <a:pos x="2038" y="1528"/>
                </a:cxn>
                <a:cxn ang="0">
                  <a:pos x="2134" y="1552"/>
                </a:cxn>
                <a:cxn ang="0">
                  <a:pos x="2247" y="1519"/>
                </a:cxn>
                <a:cxn ang="0">
                  <a:pos x="2320" y="1351"/>
                </a:cxn>
                <a:cxn ang="0">
                  <a:pos x="2662" y="1208"/>
                </a:cxn>
                <a:cxn ang="0">
                  <a:pos x="2799" y="1223"/>
                </a:cxn>
                <a:cxn ang="0">
                  <a:pos x="2918" y="1176"/>
                </a:cxn>
                <a:cxn ang="0">
                  <a:pos x="2902" y="1072"/>
                </a:cxn>
                <a:cxn ang="0">
                  <a:pos x="2798" y="1040"/>
                </a:cxn>
                <a:cxn ang="0">
                  <a:pos x="2710" y="1000"/>
                </a:cxn>
                <a:cxn ang="0">
                  <a:pos x="2686" y="952"/>
                </a:cxn>
                <a:cxn ang="0">
                  <a:pos x="2638" y="864"/>
                </a:cxn>
                <a:cxn ang="0">
                  <a:pos x="2558" y="744"/>
                </a:cxn>
                <a:cxn ang="0">
                  <a:pos x="2390" y="728"/>
                </a:cxn>
                <a:cxn ang="0">
                  <a:pos x="2246" y="681"/>
                </a:cxn>
                <a:cxn ang="0">
                  <a:pos x="2174" y="696"/>
                </a:cxn>
                <a:cxn ang="0">
                  <a:pos x="2094" y="728"/>
                </a:cxn>
                <a:cxn ang="0">
                  <a:pos x="1998" y="768"/>
                </a:cxn>
                <a:cxn ang="0">
                  <a:pos x="2054" y="904"/>
                </a:cxn>
                <a:cxn ang="0">
                  <a:pos x="2118" y="968"/>
                </a:cxn>
                <a:cxn ang="0">
                  <a:pos x="2054" y="1048"/>
                </a:cxn>
                <a:cxn ang="0">
                  <a:pos x="1982" y="1056"/>
                </a:cxn>
                <a:cxn ang="0">
                  <a:pos x="1830" y="1032"/>
                </a:cxn>
                <a:cxn ang="0">
                  <a:pos x="1710" y="1000"/>
                </a:cxn>
                <a:cxn ang="0">
                  <a:pos x="1590" y="840"/>
                </a:cxn>
                <a:cxn ang="0">
                  <a:pos x="1486" y="744"/>
                </a:cxn>
                <a:cxn ang="0">
                  <a:pos x="1534" y="632"/>
                </a:cxn>
                <a:cxn ang="0">
                  <a:pos x="1670" y="600"/>
                </a:cxn>
                <a:cxn ang="0">
                  <a:pos x="1718" y="488"/>
                </a:cxn>
                <a:cxn ang="0">
                  <a:pos x="1558" y="328"/>
                </a:cxn>
                <a:cxn ang="0">
                  <a:pos x="1382" y="296"/>
                </a:cxn>
                <a:cxn ang="0">
                  <a:pos x="1286" y="96"/>
                </a:cxn>
                <a:cxn ang="0">
                  <a:pos x="1206" y="8"/>
                </a:cxn>
                <a:cxn ang="0">
                  <a:pos x="1070" y="0"/>
                </a:cxn>
              </a:cxnLst>
              <a:rect l="0" t="0" r="r" b="b"/>
              <a:pathLst>
                <a:path w="2918" h="2504">
                  <a:moveTo>
                    <a:pt x="1070" y="0"/>
                  </a:moveTo>
                  <a:lnTo>
                    <a:pt x="894" y="72"/>
                  </a:lnTo>
                  <a:lnTo>
                    <a:pt x="542" y="328"/>
                  </a:lnTo>
                  <a:lnTo>
                    <a:pt x="438" y="576"/>
                  </a:lnTo>
                  <a:lnTo>
                    <a:pt x="0" y="776"/>
                  </a:lnTo>
                  <a:lnTo>
                    <a:pt x="252" y="848"/>
                  </a:lnTo>
                  <a:lnTo>
                    <a:pt x="393" y="1006"/>
                  </a:lnTo>
                  <a:lnTo>
                    <a:pt x="370" y="1208"/>
                  </a:lnTo>
                  <a:lnTo>
                    <a:pt x="249" y="1354"/>
                  </a:lnTo>
                  <a:lnTo>
                    <a:pt x="57" y="1364"/>
                  </a:lnTo>
                  <a:lnTo>
                    <a:pt x="105" y="1579"/>
                  </a:lnTo>
                  <a:lnTo>
                    <a:pt x="237" y="1712"/>
                  </a:lnTo>
                  <a:lnTo>
                    <a:pt x="249" y="1880"/>
                  </a:lnTo>
                  <a:lnTo>
                    <a:pt x="537" y="1880"/>
                  </a:lnTo>
                  <a:lnTo>
                    <a:pt x="634" y="2207"/>
                  </a:lnTo>
                  <a:lnTo>
                    <a:pt x="829" y="2504"/>
                  </a:lnTo>
                  <a:lnTo>
                    <a:pt x="1278" y="2329"/>
                  </a:lnTo>
                  <a:lnTo>
                    <a:pt x="1318" y="2054"/>
                  </a:lnTo>
                  <a:lnTo>
                    <a:pt x="2031" y="1624"/>
                  </a:lnTo>
                  <a:lnTo>
                    <a:pt x="2038" y="1528"/>
                  </a:lnTo>
                  <a:lnTo>
                    <a:pt x="2134" y="1552"/>
                  </a:lnTo>
                  <a:lnTo>
                    <a:pt x="2247" y="1519"/>
                  </a:lnTo>
                  <a:lnTo>
                    <a:pt x="2320" y="1351"/>
                  </a:lnTo>
                  <a:lnTo>
                    <a:pt x="2662" y="1208"/>
                  </a:lnTo>
                  <a:lnTo>
                    <a:pt x="2799" y="1223"/>
                  </a:lnTo>
                  <a:lnTo>
                    <a:pt x="2918" y="1176"/>
                  </a:lnTo>
                  <a:lnTo>
                    <a:pt x="2902" y="1072"/>
                  </a:lnTo>
                  <a:lnTo>
                    <a:pt x="2798" y="1040"/>
                  </a:lnTo>
                  <a:lnTo>
                    <a:pt x="2710" y="1000"/>
                  </a:lnTo>
                  <a:lnTo>
                    <a:pt x="2686" y="952"/>
                  </a:lnTo>
                  <a:lnTo>
                    <a:pt x="2638" y="864"/>
                  </a:lnTo>
                  <a:lnTo>
                    <a:pt x="2558" y="744"/>
                  </a:lnTo>
                  <a:lnTo>
                    <a:pt x="2390" y="728"/>
                  </a:lnTo>
                  <a:lnTo>
                    <a:pt x="2246" y="681"/>
                  </a:lnTo>
                  <a:lnTo>
                    <a:pt x="2174" y="696"/>
                  </a:lnTo>
                  <a:lnTo>
                    <a:pt x="2094" y="728"/>
                  </a:lnTo>
                  <a:lnTo>
                    <a:pt x="1998" y="768"/>
                  </a:lnTo>
                  <a:lnTo>
                    <a:pt x="2054" y="904"/>
                  </a:lnTo>
                  <a:lnTo>
                    <a:pt x="2118" y="968"/>
                  </a:lnTo>
                  <a:lnTo>
                    <a:pt x="2054" y="1048"/>
                  </a:lnTo>
                  <a:lnTo>
                    <a:pt x="1982" y="1056"/>
                  </a:lnTo>
                  <a:lnTo>
                    <a:pt x="1830" y="1032"/>
                  </a:lnTo>
                  <a:lnTo>
                    <a:pt x="1710" y="1000"/>
                  </a:lnTo>
                  <a:lnTo>
                    <a:pt x="1590" y="840"/>
                  </a:lnTo>
                  <a:lnTo>
                    <a:pt x="1486" y="744"/>
                  </a:lnTo>
                  <a:lnTo>
                    <a:pt x="1534" y="632"/>
                  </a:lnTo>
                  <a:lnTo>
                    <a:pt x="1670" y="600"/>
                  </a:lnTo>
                  <a:lnTo>
                    <a:pt x="1718" y="488"/>
                  </a:lnTo>
                  <a:lnTo>
                    <a:pt x="1558" y="328"/>
                  </a:lnTo>
                  <a:lnTo>
                    <a:pt x="1382" y="296"/>
                  </a:lnTo>
                  <a:lnTo>
                    <a:pt x="1286" y="96"/>
                  </a:lnTo>
                  <a:lnTo>
                    <a:pt x="1206" y="8"/>
                  </a:lnTo>
                  <a:lnTo>
                    <a:pt x="1070" y="0"/>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0" name="Freeform 22">
              <a:extLst>
                <a:ext uri="{FF2B5EF4-FFF2-40B4-BE49-F238E27FC236}">
                  <a16:creationId xmlns:a16="http://schemas.microsoft.com/office/drawing/2014/main" id="{6AF1F5CB-CB3B-4039-A5CF-C293F9AD319C}"/>
                </a:ext>
              </a:extLst>
            </p:cNvPr>
            <p:cNvSpPr>
              <a:spLocks/>
            </p:cNvSpPr>
            <p:nvPr/>
          </p:nvSpPr>
          <p:spPr bwMode="auto">
            <a:xfrm>
              <a:off x="5846554" y="1794670"/>
              <a:ext cx="260987" cy="194023"/>
            </a:xfrm>
            <a:custGeom>
              <a:avLst/>
              <a:gdLst/>
              <a:ahLst/>
              <a:cxnLst>
                <a:cxn ang="0">
                  <a:pos x="759" y="194"/>
                </a:cxn>
                <a:cxn ang="0">
                  <a:pos x="608" y="136"/>
                </a:cxn>
                <a:cxn ang="0">
                  <a:pos x="392" y="120"/>
                </a:cxn>
                <a:cxn ang="0">
                  <a:pos x="230" y="0"/>
                </a:cxn>
                <a:cxn ang="0">
                  <a:pos x="182" y="113"/>
                </a:cxn>
                <a:cxn ang="0">
                  <a:pos x="47" y="144"/>
                </a:cxn>
                <a:cxn ang="0">
                  <a:pos x="0" y="257"/>
                </a:cxn>
                <a:cxn ang="0">
                  <a:pos x="104" y="353"/>
                </a:cxn>
                <a:cxn ang="0">
                  <a:pos x="224" y="512"/>
                </a:cxn>
                <a:cxn ang="0">
                  <a:pos x="347" y="546"/>
                </a:cxn>
                <a:cxn ang="0">
                  <a:pos x="498" y="567"/>
                </a:cxn>
                <a:cxn ang="0">
                  <a:pos x="570" y="561"/>
                </a:cxn>
                <a:cxn ang="0">
                  <a:pos x="630" y="480"/>
                </a:cxn>
                <a:cxn ang="0">
                  <a:pos x="567" y="414"/>
                </a:cxn>
                <a:cxn ang="0">
                  <a:pos x="512" y="279"/>
                </a:cxn>
                <a:cxn ang="0">
                  <a:pos x="693" y="207"/>
                </a:cxn>
                <a:cxn ang="0">
                  <a:pos x="759" y="194"/>
                </a:cxn>
              </a:cxnLst>
              <a:rect l="0" t="0" r="r" b="b"/>
              <a:pathLst>
                <a:path w="759" h="567">
                  <a:moveTo>
                    <a:pt x="759" y="194"/>
                  </a:moveTo>
                  <a:lnTo>
                    <a:pt x="608" y="136"/>
                  </a:lnTo>
                  <a:lnTo>
                    <a:pt x="392" y="120"/>
                  </a:lnTo>
                  <a:lnTo>
                    <a:pt x="230" y="0"/>
                  </a:lnTo>
                  <a:lnTo>
                    <a:pt x="182" y="113"/>
                  </a:lnTo>
                  <a:lnTo>
                    <a:pt x="47" y="144"/>
                  </a:lnTo>
                  <a:lnTo>
                    <a:pt x="0" y="257"/>
                  </a:lnTo>
                  <a:lnTo>
                    <a:pt x="104" y="353"/>
                  </a:lnTo>
                  <a:lnTo>
                    <a:pt x="224" y="512"/>
                  </a:lnTo>
                  <a:lnTo>
                    <a:pt x="347" y="546"/>
                  </a:lnTo>
                  <a:lnTo>
                    <a:pt x="498" y="567"/>
                  </a:lnTo>
                  <a:lnTo>
                    <a:pt x="570" y="561"/>
                  </a:lnTo>
                  <a:lnTo>
                    <a:pt x="630" y="480"/>
                  </a:lnTo>
                  <a:lnTo>
                    <a:pt x="567" y="414"/>
                  </a:lnTo>
                  <a:lnTo>
                    <a:pt x="512" y="279"/>
                  </a:lnTo>
                  <a:lnTo>
                    <a:pt x="693" y="207"/>
                  </a:lnTo>
                  <a:lnTo>
                    <a:pt x="759" y="194"/>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sp>
          <p:nvSpPr>
            <p:cNvPr id="31" name="Freeform 23">
              <a:extLst>
                <a:ext uri="{FF2B5EF4-FFF2-40B4-BE49-F238E27FC236}">
                  <a16:creationId xmlns:a16="http://schemas.microsoft.com/office/drawing/2014/main" id="{6E6EE324-F49D-428D-809B-FD3BAE2B4731}"/>
                </a:ext>
              </a:extLst>
            </p:cNvPr>
            <p:cNvSpPr>
              <a:spLocks/>
            </p:cNvSpPr>
            <p:nvPr/>
          </p:nvSpPr>
          <p:spPr bwMode="auto">
            <a:xfrm>
              <a:off x="5590719" y="1755179"/>
              <a:ext cx="273005" cy="353705"/>
            </a:xfrm>
            <a:custGeom>
              <a:avLst/>
              <a:gdLst/>
              <a:ahLst/>
              <a:cxnLst>
                <a:cxn ang="0">
                  <a:pos x="642" y="1031"/>
                </a:cxn>
                <a:cxn ang="0">
                  <a:pos x="472" y="1016"/>
                </a:cxn>
                <a:cxn ang="0">
                  <a:pos x="336" y="904"/>
                </a:cxn>
                <a:cxn ang="0">
                  <a:pos x="296" y="824"/>
                </a:cxn>
                <a:cxn ang="0">
                  <a:pos x="256" y="752"/>
                </a:cxn>
                <a:cxn ang="0">
                  <a:pos x="176" y="784"/>
                </a:cxn>
                <a:cxn ang="0">
                  <a:pos x="120" y="800"/>
                </a:cxn>
                <a:cxn ang="0">
                  <a:pos x="120" y="680"/>
                </a:cxn>
                <a:cxn ang="0">
                  <a:pos x="176" y="560"/>
                </a:cxn>
                <a:cxn ang="0">
                  <a:pos x="160" y="448"/>
                </a:cxn>
                <a:cxn ang="0">
                  <a:pos x="72" y="432"/>
                </a:cxn>
                <a:cxn ang="0">
                  <a:pos x="0" y="376"/>
                </a:cxn>
                <a:cxn ang="0">
                  <a:pos x="24" y="272"/>
                </a:cxn>
                <a:cxn ang="0">
                  <a:pos x="104" y="192"/>
                </a:cxn>
                <a:cxn ang="0">
                  <a:pos x="176" y="144"/>
                </a:cxn>
                <a:cxn ang="0">
                  <a:pos x="256" y="64"/>
                </a:cxn>
                <a:cxn ang="0">
                  <a:pos x="368" y="0"/>
                </a:cxn>
                <a:cxn ang="0">
                  <a:pos x="472" y="24"/>
                </a:cxn>
                <a:cxn ang="0">
                  <a:pos x="512" y="128"/>
                </a:cxn>
                <a:cxn ang="0">
                  <a:pos x="576" y="248"/>
                </a:cxn>
                <a:cxn ang="0">
                  <a:pos x="560" y="360"/>
                </a:cxn>
                <a:cxn ang="0">
                  <a:pos x="624" y="376"/>
                </a:cxn>
                <a:cxn ang="0">
                  <a:pos x="624" y="504"/>
                </a:cxn>
                <a:cxn ang="0">
                  <a:pos x="640" y="600"/>
                </a:cxn>
                <a:cxn ang="0">
                  <a:pos x="728" y="696"/>
                </a:cxn>
                <a:cxn ang="0">
                  <a:pos x="792" y="728"/>
                </a:cxn>
                <a:cxn ang="0">
                  <a:pos x="632" y="768"/>
                </a:cxn>
                <a:cxn ang="0">
                  <a:pos x="552" y="848"/>
                </a:cxn>
                <a:cxn ang="0">
                  <a:pos x="560" y="920"/>
                </a:cxn>
                <a:cxn ang="0">
                  <a:pos x="664" y="952"/>
                </a:cxn>
                <a:cxn ang="0">
                  <a:pos x="642" y="1031"/>
                </a:cxn>
              </a:cxnLst>
              <a:rect l="0" t="0" r="r" b="b"/>
              <a:pathLst>
                <a:path w="792" h="1031">
                  <a:moveTo>
                    <a:pt x="642" y="1031"/>
                  </a:moveTo>
                  <a:lnTo>
                    <a:pt x="472" y="1016"/>
                  </a:lnTo>
                  <a:lnTo>
                    <a:pt x="336" y="904"/>
                  </a:lnTo>
                  <a:lnTo>
                    <a:pt x="296" y="824"/>
                  </a:lnTo>
                  <a:lnTo>
                    <a:pt x="256" y="752"/>
                  </a:lnTo>
                  <a:lnTo>
                    <a:pt x="176" y="784"/>
                  </a:lnTo>
                  <a:lnTo>
                    <a:pt x="120" y="800"/>
                  </a:lnTo>
                  <a:lnTo>
                    <a:pt x="120" y="680"/>
                  </a:lnTo>
                  <a:lnTo>
                    <a:pt x="176" y="560"/>
                  </a:lnTo>
                  <a:lnTo>
                    <a:pt x="160" y="448"/>
                  </a:lnTo>
                  <a:lnTo>
                    <a:pt x="72" y="432"/>
                  </a:lnTo>
                  <a:lnTo>
                    <a:pt x="0" y="376"/>
                  </a:lnTo>
                  <a:lnTo>
                    <a:pt x="24" y="272"/>
                  </a:lnTo>
                  <a:lnTo>
                    <a:pt x="104" y="192"/>
                  </a:lnTo>
                  <a:lnTo>
                    <a:pt x="176" y="144"/>
                  </a:lnTo>
                  <a:lnTo>
                    <a:pt x="256" y="64"/>
                  </a:lnTo>
                  <a:lnTo>
                    <a:pt x="368" y="0"/>
                  </a:lnTo>
                  <a:lnTo>
                    <a:pt x="472" y="24"/>
                  </a:lnTo>
                  <a:lnTo>
                    <a:pt x="512" y="128"/>
                  </a:lnTo>
                  <a:lnTo>
                    <a:pt x="576" y="248"/>
                  </a:lnTo>
                  <a:lnTo>
                    <a:pt x="560" y="360"/>
                  </a:lnTo>
                  <a:lnTo>
                    <a:pt x="624" y="376"/>
                  </a:lnTo>
                  <a:lnTo>
                    <a:pt x="624" y="504"/>
                  </a:lnTo>
                  <a:lnTo>
                    <a:pt x="640" y="600"/>
                  </a:lnTo>
                  <a:lnTo>
                    <a:pt x="728" y="696"/>
                  </a:lnTo>
                  <a:lnTo>
                    <a:pt x="792" y="728"/>
                  </a:lnTo>
                  <a:lnTo>
                    <a:pt x="632" y="768"/>
                  </a:lnTo>
                  <a:lnTo>
                    <a:pt x="552" y="848"/>
                  </a:lnTo>
                  <a:lnTo>
                    <a:pt x="560" y="920"/>
                  </a:lnTo>
                  <a:lnTo>
                    <a:pt x="664" y="952"/>
                  </a:lnTo>
                  <a:lnTo>
                    <a:pt x="642" y="1031"/>
                  </a:lnTo>
                  <a:close/>
                </a:path>
              </a:pathLst>
            </a:custGeom>
            <a:solidFill>
              <a:srgbClr val="00B050"/>
            </a:solid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32" name="Freeform 24">
              <a:extLst>
                <a:ext uri="{FF2B5EF4-FFF2-40B4-BE49-F238E27FC236}">
                  <a16:creationId xmlns:a16="http://schemas.microsoft.com/office/drawing/2014/main" id="{D2ACB72F-875E-437E-A048-5ACF0BE73978}"/>
                </a:ext>
              </a:extLst>
            </p:cNvPr>
            <p:cNvSpPr>
              <a:spLocks/>
            </p:cNvSpPr>
            <p:nvPr/>
          </p:nvSpPr>
          <p:spPr bwMode="auto">
            <a:xfrm>
              <a:off x="4773419" y="2266850"/>
              <a:ext cx="197456" cy="212910"/>
            </a:xfrm>
            <a:custGeom>
              <a:avLst/>
              <a:gdLst/>
              <a:ahLst/>
              <a:cxnLst>
                <a:cxn ang="0">
                  <a:pos x="0" y="577"/>
                </a:cxn>
                <a:cxn ang="0">
                  <a:pos x="103" y="526"/>
                </a:cxn>
                <a:cxn ang="0">
                  <a:pos x="150" y="622"/>
                </a:cxn>
                <a:cxn ang="0">
                  <a:pos x="220" y="481"/>
                </a:cxn>
                <a:cxn ang="0">
                  <a:pos x="400" y="301"/>
                </a:cxn>
                <a:cxn ang="0">
                  <a:pos x="523" y="318"/>
                </a:cxn>
                <a:cxn ang="0">
                  <a:pos x="559" y="378"/>
                </a:cxn>
                <a:cxn ang="0">
                  <a:pos x="577" y="300"/>
                </a:cxn>
                <a:cxn ang="0">
                  <a:pos x="538" y="207"/>
                </a:cxn>
                <a:cxn ang="0">
                  <a:pos x="445" y="97"/>
                </a:cxn>
                <a:cxn ang="0">
                  <a:pos x="333" y="61"/>
                </a:cxn>
                <a:cxn ang="0">
                  <a:pos x="237" y="34"/>
                </a:cxn>
                <a:cxn ang="0">
                  <a:pos x="169" y="0"/>
                </a:cxn>
                <a:cxn ang="0">
                  <a:pos x="121" y="112"/>
                </a:cxn>
                <a:cxn ang="0">
                  <a:pos x="157" y="190"/>
                </a:cxn>
                <a:cxn ang="0">
                  <a:pos x="91" y="226"/>
                </a:cxn>
                <a:cxn ang="0">
                  <a:pos x="73" y="328"/>
                </a:cxn>
                <a:cxn ang="0">
                  <a:pos x="61" y="520"/>
                </a:cxn>
                <a:cxn ang="0">
                  <a:pos x="0" y="577"/>
                </a:cxn>
              </a:cxnLst>
              <a:rect l="0" t="0" r="r" b="b"/>
              <a:pathLst>
                <a:path w="577" h="622">
                  <a:moveTo>
                    <a:pt x="0" y="577"/>
                  </a:moveTo>
                  <a:lnTo>
                    <a:pt x="103" y="526"/>
                  </a:lnTo>
                  <a:lnTo>
                    <a:pt x="150" y="622"/>
                  </a:lnTo>
                  <a:lnTo>
                    <a:pt x="220" y="481"/>
                  </a:lnTo>
                  <a:lnTo>
                    <a:pt x="400" y="301"/>
                  </a:lnTo>
                  <a:lnTo>
                    <a:pt x="523" y="318"/>
                  </a:lnTo>
                  <a:lnTo>
                    <a:pt x="559" y="378"/>
                  </a:lnTo>
                  <a:lnTo>
                    <a:pt x="577" y="300"/>
                  </a:lnTo>
                  <a:lnTo>
                    <a:pt x="538" y="207"/>
                  </a:lnTo>
                  <a:lnTo>
                    <a:pt x="445" y="97"/>
                  </a:lnTo>
                  <a:lnTo>
                    <a:pt x="333" y="61"/>
                  </a:lnTo>
                  <a:lnTo>
                    <a:pt x="237" y="34"/>
                  </a:lnTo>
                  <a:lnTo>
                    <a:pt x="169" y="0"/>
                  </a:lnTo>
                  <a:lnTo>
                    <a:pt x="121" y="112"/>
                  </a:lnTo>
                  <a:lnTo>
                    <a:pt x="157" y="190"/>
                  </a:lnTo>
                  <a:lnTo>
                    <a:pt x="91" y="226"/>
                  </a:lnTo>
                  <a:lnTo>
                    <a:pt x="73" y="328"/>
                  </a:lnTo>
                  <a:lnTo>
                    <a:pt x="61" y="520"/>
                  </a:lnTo>
                  <a:lnTo>
                    <a:pt x="0" y="577"/>
                  </a:lnTo>
                  <a:close/>
                </a:path>
              </a:pathLst>
            </a:custGeom>
            <a:grpFill/>
            <a:ln w="38100" cmpd="sng">
              <a:solidFill>
                <a:srgbClr val="FFFFFF"/>
              </a:solidFill>
              <a:prstDash val="solid"/>
              <a:round/>
              <a:headEnd/>
              <a:tailEnd/>
            </a:ln>
            <a:effectLst>
              <a:outerShdw dist="28398" dir="6993903" algn="ctr" rotWithShape="0">
                <a:srgbClr val="B2B2B2">
                  <a:alpha val="50000"/>
                </a:srgbClr>
              </a:outerShdw>
            </a:effectLst>
            <a:sp3d extrusionH="69850" prstMaterial="matte">
              <a:bevelT w="0" h="0"/>
              <a:bevelB w="0"/>
            </a:sp3d>
          </p:spPr>
          <p:txBody>
            <a:bodyPr/>
            <a:lstStyle/>
            <a:p>
              <a:endParaRPr lang="zh-CN" altLang="en-US" sz="1200" kern="0">
                <a:solidFill>
                  <a:sysClr val="windowText" lastClr="000000"/>
                </a:solidFill>
              </a:endParaRPr>
            </a:p>
          </p:txBody>
        </p:sp>
      </p:grpSp>
      <p:grpSp>
        <p:nvGrpSpPr>
          <p:cNvPr id="43" name="群組 42">
            <a:extLst>
              <a:ext uri="{FF2B5EF4-FFF2-40B4-BE49-F238E27FC236}">
                <a16:creationId xmlns:a16="http://schemas.microsoft.com/office/drawing/2014/main" id="{D4300E86-E162-4EE5-BBA5-C07C5AF06770}"/>
              </a:ext>
            </a:extLst>
          </p:cNvPr>
          <p:cNvGrpSpPr/>
          <p:nvPr/>
        </p:nvGrpSpPr>
        <p:grpSpPr>
          <a:xfrm>
            <a:off x="769137" y="1414197"/>
            <a:ext cx="1555785" cy="2792495"/>
            <a:chOff x="626809" y="1746846"/>
            <a:chExt cx="1555785" cy="2792495"/>
          </a:xfrm>
        </p:grpSpPr>
        <p:sp>
          <p:nvSpPr>
            <p:cNvPr id="44" name="橢圓 43">
              <a:extLst>
                <a:ext uri="{FF2B5EF4-FFF2-40B4-BE49-F238E27FC236}">
                  <a16:creationId xmlns:a16="http://schemas.microsoft.com/office/drawing/2014/main" id="{7DA40010-4351-4DD7-9192-2BFAD175FB61}"/>
                </a:ext>
              </a:extLst>
            </p:cNvPr>
            <p:cNvSpPr/>
            <p:nvPr/>
          </p:nvSpPr>
          <p:spPr>
            <a:xfrm>
              <a:off x="626809" y="1746846"/>
              <a:ext cx="1555785" cy="15557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等腰三角形 44">
              <a:extLst>
                <a:ext uri="{FF2B5EF4-FFF2-40B4-BE49-F238E27FC236}">
                  <a16:creationId xmlns:a16="http://schemas.microsoft.com/office/drawing/2014/main" id="{9DDAF3FA-E3DD-4D26-A8BA-26640D045163}"/>
                </a:ext>
              </a:extLst>
            </p:cNvPr>
            <p:cNvSpPr/>
            <p:nvPr/>
          </p:nvSpPr>
          <p:spPr>
            <a:xfrm flipV="1">
              <a:off x="1233165" y="2613425"/>
              <a:ext cx="339398" cy="192591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13" name="群組 12">
            <a:extLst>
              <a:ext uri="{FF2B5EF4-FFF2-40B4-BE49-F238E27FC236}">
                <a16:creationId xmlns:a16="http://schemas.microsoft.com/office/drawing/2014/main" id="{FCA37DA1-23EA-4625-AE8A-BA932C268B51}"/>
              </a:ext>
            </a:extLst>
          </p:cNvPr>
          <p:cNvGrpSpPr/>
          <p:nvPr/>
        </p:nvGrpSpPr>
        <p:grpSpPr>
          <a:xfrm>
            <a:off x="1972678" y="2151774"/>
            <a:ext cx="1858278" cy="2392068"/>
            <a:chOff x="473726" y="1567645"/>
            <a:chExt cx="1858278" cy="2392068"/>
          </a:xfrm>
        </p:grpSpPr>
        <p:sp>
          <p:nvSpPr>
            <p:cNvPr id="8" name="橢圓 7">
              <a:extLst>
                <a:ext uri="{FF2B5EF4-FFF2-40B4-BE49-F238E27FC236}">
                  <a16:creationId xmlns:a16="http://schemas.microsoft.com/office/drawing/2014/main" id="{58FF6E44-0878-44EF-ACCA-6A1105075C05}"/>
                </a:ext>
              </a:extLst>
            </p:cNvPr>
            <p:cNvSpPr/>
            <p:nvPr/>
          </p:nvSpPr>
          <p:spPr>
            <a:xfrm>
              <a:off x="473726" y="1567645"/>
              <a:ext cx="1858278" cy="18582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9BA6489D-0A96-4121-A0CF-61F37B0540B9}"/>
                </a:ext>
              </a:extLst>
            </p:cNvPr>
            <p:cNvSpPr/>
            <p:nvPr/>
          </p:nvSpPr>
          <p:spPr>
            <a:xfrm flipV="1">
              <a:off x="1233165" y="3193053"/>
              <a:ext cx="339398" cy="76666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73A403A2-4C19-49D5-ABD3-14D41E19B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7" y="1847235"/>
              <a:ext cx="1352734" cy="1183905"/>
            </a:xfrm>
            <a:prstGeom prst="rect">
              <a:avLst/>
            </a:prstGeom>
          </p:spPr>
        </p:pic>
      </p:grpSp>
      <p:pic>
        <p:nvPicPr>
          <p:cNvPr id="2056" name="Picture 8" descr="office building architecture icon colored modern 3d sketch">
            <a:extLst>
              <a:ext uri="{FF2B5EF4-FFF2-40B4-BE49-F238E27FC236}">
                <a16:creationId xmlns:a16="http://schemas.microsoft.com/office/drawing/2014/main" id="{4D687ABB-8239-471A-9415-EF55B8685CD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7" b="89879" l="2500" r="96000">
                        <a14:foregroundMark x1="5167" y1="31174" x2="5167" y2="31174"/>
                        <a14:foregroundMark x1="44167" y1="7287" x2="44167" y2="7287"/>
                        <a14:foregroundMark x1="45667" y1="2227" x2="45667" y2="2227"/>
                        <a14:foregroundMark x1="8333" y1="66397" x2="8333" y2="66397"/>
                        <a14:foregroundMark x1="7667" y1="60526" x2="7667" y2="60526"/>
                        <a14:foregroundMark x1="7167" y1="61336" x2="6500" y2="63563"/>
                        <a14:foregroundMark x1="9667" y1="54858" x2="9667" y2="54858"/>
                        <a14:foregroundMark x1="12000" y1="56478" x2="12000" y2="56478"/>
                        <a14:foregroundMark x1="13333" y1="62146" x2="13333" y2="62146"/>
                        <a14:foregroundMark x1="12833" y1="66194" x2="12833" y2="66194"/>
                        <a14:foregroundMark x1="10833" y1="68826" x2="10833" y2="68826"/>
                        <a14:foregroundMark x1="3500" y1="67206" x2="3500" y2="67206"/>
                        <a14:foregroundMark x1="3167" y1="67206" x2="3167" y2="67206"/>
                        <a14:foregroundMark x1="2500" y1="72267" x2="2500" y2="72267"/>
                        <a14:foregroundMark x1="10833" y1="75911" x2="10833" y2="75911"/>
                        <a14:foregroundMark x1="11167" y1="71053" x2="11167" y2="71053"/>
                        <a14:foregroundMark x1="11167" y1="71053" x2="11167" y2="71053"/>
                        <a14:foregroundMark x1="10667" y1="74899" x2="10667" y2="74899"/>
                        <a14:foregroundMark x1="11001" y1="85223" x2="11167" y2="85425"/>
                        <a14:foregroundMark x1="10834" y1="85020" x2="11001" y2="85223"/>
                        <a14:foregroundMark x1="10667" y1="84818" x2="10834" y2="85020"/>
                        <a14:foregroundMark x1="12167" y1="89879" x2="12167" y2="89879"/>
                        <a14:foregroundMark x1="21667" y1="86437" x2="21667" y2="86437"/>
                        <a14:foregroundMark x1="95500" y1="69636" x2="96000" y2="69636"/>
                        <a14:foregroundMark x1="82333" y1="89879" x2="82333" y2="89879"/>
                        <a14:foregroundMark x1="82000" y1="52632" x2="82000" y2="52632"/>
                        <a14:foregroundMark x1="84000" y1="53036" x2="84000" y2="53036"/>
                        <a14:foregroundMark x1="10833" y1="84615" x2="10833" y2="84615"/>
                        <a14:foregroundMark x1="10333" y1="85223" x2="10333" y2="85223"/>
                        <a14:backgroundMark x1="4000" y1="29960" x2="4000" y2="29960"/>
                        <a14:backgroundMark x1="5000" y1="31377" x2="5000" y2="31377"/>
                        <a14:backgroundMark x1="5000" y1="31377" x2="5000" y2="31377"/>
                        <a14:backgroundMark x1="5000" y1="31377" x2="5000" y2="31377"/>
                        <a14:backgroundMark x1="5333" y1="31377" x2="5333" y2="31377"/>
                        <a14:backgroundMark x1="6167" y1="31377" x2="6167" y2="31377"/>
                        <a14:backgroundMark x1="5000" y1="31377" x2="5000" y2="31377"/>
                        <a14:backgroundMark x1="7667" y1="27733" x2="7667" y2="27733"/>
                        <a14:backgroundMark x1="6167" y1="29960" x2="6167" y2="29960"/>
                        <a14:backgroundMark x1="5667" y1="30567" x2="5667" y2="30567"/>
                        <a14:backgroundMark x1="5500" y1="30769" x2="5500" y2="30769"/>
                        <a14:backgroundMark x1="5000" y1="30972" x2="5000" y2="30972"/>
                        <a14:backgroundMark x1="10167" y1="86032" x2="10167" y2="86032"/>
                        <a14:backgroundMark x1="10833" y1="85223" x2="10833" y2="85223"/>
                        <a14:backgroundMark x1="10667" y1="85020" x2="10667" y2="85020"/>
                        <a14:backgroundMark x1="10667" y1="85020" x2="10667" y2="85020"/>
                        <a14:backgroundMark x1="10667" y1="85020" x2="10667" y2="85020"/>
                        <a14:backgroundMark x1="10333" y1="85223" x2="10333" y2="85223"/>
                        <a14:backgroundMark x1="10333" y1="85425" x2="10333" y2="85425"/>
                        <a14:backgroundMark x1="10833" y1="84615" x2="10833" y2="84615"/>
                        <a14:backgroundMark x1="5333" y1="30972" x2="5333" y2="30972"/>
                        <a14:backgroundMark x1="82167" y1="52227" x2="82167" y2="52227"/>
                        <a14:backgroundMark x1="82500" y1="50607" x2="82500" y2="50607"/>
                        <a14:backgroundMark x1="83000" y1="51417" x2="83000" y2="51417"/>
                        <a14:backgroundMark x1="83000" y1="52024" x2="83000" y2="52024"/>
                        <a14:backgroundMark x1="83333" y1="52834" x2="83333" y2="52834"/>
                        <a14:backgroundMark x1="83500" y1="52834" x2="83500" y2="52834"/>
                        <a14:backgroundMark x1="82500" y1="51619" x2="82500" y2="51619"/>
                        <a14:backgroundMark x1="82500" y1="51619" x2="82500" y2="51619"/>
                        <a14:backgroundMark x1="83167" y1="52024" x2="83167" y2="52024"/>
                        <a14:backgroundMark x1="84333" y1="52632" x2="84333" y2="52632"/>
                        <a14:backgroundMark x1="84667" y1="52834" x2="84667" y2="52834"/>
                        <a14:backgroundMark x1="84000" y1="52834" x2="84000" y2="52834"/>
                        <a14:backgroundMark x1="83000" y1="52024" x2="82333" y2="51417"/>
                        <a14:backgroundMark x1="81667" y1="50810" x2="81667" y2="50810"/>
                        <a14:backgroundMark x1="81500" y1="50405" x2="81500" y2="50405"/>
                        <a14:backgroundMark x1="82667" y1="50607" x2="82667" y2="50607"/>
                        <a14:backgroundMark x1="82500" y1="52632" x2="82500" y2="52632"/>
                        <a14:backgroundMark x1="82500" y1="52632" x2="82500" y2="52632"/>
                        <a14:backgroundMark x1="81667" y1="52429" x2="81667" y2="52429"/>
                        <a14:backgroundMark x1="81667" y1="52429" x2="81667" y2="52429"/>
                        <a14:backgroundMark x1="82667" y1="52429" x2="82667" y2="52429"/>
                        <a14:backgroundMark x1="82833" y1="52429" x2="82833" y2="52429"/>
                        <a14:backgroundMark x1="82333" y1="51215" x2="82333" y2="51215"/>
                        <a14:backgroundMark x1="82333" y1="51215" x2="82333" y2="51822"/>
                        <a14:backgroundMark x1="82167" y1="52632" x2="82167" y2="52632"/>
                        <a14:backgroundMark x1="82500" y1="53644" x2="82500" y2="53644"/>
                        <a14:backgroundMark x1="83000" y1="54049" x2="83000" y2="54049"/>
                        <a14:backgroundMark x1="84333" y1="54049" x2="84333" y2="54049"/>
                        <a14:backgroundMark x1="84167" y1="53239" x2="84167" y2="53239"/>
                        <a14:backgroundMark x1="83833" y1="53036" x2="83833" y2="53036"/>
                        <a14:backgroundMark x1="83833" y1="53036" x2="83833" y2="53036"/>
                        <a14:backgroundMark x1="82333" y1="52024" x2="82000" y2="51822"/>
                        <a14:backgroundMark x1="80833" y1="52429" x2="81167" y2="52632"/>
                        <a14:backgroundMark x1="82000" y1="52632" x2="82000" y2="52632"/>
                        <a14:backgroundMark x1="82167" y1="52632" x2="82167" y2="52632"/>
                        <a14:backgroundMark x1="82167" y1="52632" x2="82167" y2="52632"/>
                      </a14:backgroundRemoval>
                    </a14:imgEffect>
                  </a14:imgLayer>
                </a14:imgProps>
              </a:ext>
              <a:ext uri="{28A0092B-C50C-407E-A947-70E740481C1C}">
                <a14:useLocalDpi xmlns:a14="http://schemas.microsoft.com/office/drawing/2010/main" val="0"/>
              </a:ext>
            </a:extLst>
          </a:blip>
          <a:srcRect b="6838"/>
          <a:stretch/>
        </p:blipFill>
        <p:spPr bwMode="auto">
          <a:xfrm>
            <a:off x="974568" y="1721741"/>
            <a:ext cx="1145442" cy="8785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098FB19-92DF-4CBC-970F-62E9C503A267}"/>
              </a:ext>
            </a:extLst>
          </p:cNvPr>
          <p:cNvSpPr/>
          <p:nvPr/>
        </p:nvSpPr>
        <p:spPr>
          <a:xfrm>
            <a:off x="4612167" y="1583920"/>
            <a:ext cx="6156960" cy="222354"/>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E4602043-4E48-4CDF-9853-A9CCC54EB04B}"/>
              </a:ext>
            </a:extLst>
          </p:cNvPr>
          <p:cNvSpPr txBox="1"/>
          <p:nvPr/>
        </p:nvSpPr>
        <p:spPr>
          <a:xfrm>
            <a:off x="5555138" y="1974330"/>
            <a:ext cx="5519460" cy="2217851"/>
          </a:xfrm>
          <a:prstGeom prst="rect">
            <a:avLst/>
          </a:prstGeom>
          <a:noFill/>
        </p:spPr>
        <p:txBody>
          <a:bodyPr wrap="none" rtlCol="0">
            <a:spAutoFit/>
          </a:bodyPr>
          <a:lstStyle/>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問題定義</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資料來源</a:t>
            </a:r>
          </a:p>
          <a:p>
            <a:pPr fontAlgn="base">
              <a:lnSpc>
                <a:spcPct val="150000"/>
              </a:lnSpc>
            </a:pPr>
            <a:r>
              <a:rPr lang="zh-TW" altLang="en-US" sz="3200" b="1" dirty="0">
                <a:solidFill>
                  <a:schemeClr val="bg2">
                    <a:lumMod val="25000"/>
                  </a:schemeClr>
                </a:solidFill>
                <a:latin typeface="微軟正黑體" panose="020B0604030504040204" pitchFamily="34" charset="-120"/>
                <a:ea typeface="微軟正黑體" panose="020B0604030504040204" pitchFamily="34" charset="-120"/>
              </a:rPr>
              <a:t>探索式資料分析與資料前處理</a:t>
            </a:r>
          </a:p>
        </p:txBody>
      </p:sp>
      <p:sp>
        <p:nvSpPr>
          <p:cNvPr id="10" name="矩形: 圓角 9">
            <a:extLst>
              <a:ext uri="{FF2B5EF4-FFF2-40B4-BE49-F238E27FC236}">
                <a16:creationId xmlns:a16="http://schemas.microsoft.com/office/drawing/2014/main" id="{6E644CC5-7CDD-48B7-9F95-9891AC23AD56}"/>
              </a:ext>
            </a:extLst>
          </p:cNvPr>
          <p:cNvSpPr/>
          <p:nvPr/>
        </p:nvSpPr>
        <p:spPr>
          <a:xfrm>
            <a:off x="4944438" y="2209799"/>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圓角 32">
            <a:extLst>
              <a:ext uri="{FF2B5EF4-FFF2-40B4-BE49-F238E27FC236}">
                <a16:creationId xmlns:a16="http://schemas.microsoft.com/office/drawing/2014/main" id="{2F9180F9-441E-48AD-990D-470D22E425AC}"/>
              </a:ext>
            </a:extLst>
          </p:cNvPr>
          <p:cNvSpPr/>
          <p:nvPr/>
        </p:nvSpPr>
        <p:spPr>
          <a:xfrm>
            <a:off x="4944438" y="2940227"/>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圓角 33">
            <a:extLst>
              <a:ext uri="{FF2B5EF4-FFF2-40B4-BE49-F238E27FC236}">
                <a16:creationId xmlns:a16="http://schemas.microsoft.com/office/drawing/2014/main" id="{78EDCA3F-7768-4AA1-B60C-CBADE87E21F7}"/>
              </a:ext>
            </a:extLst>
          </p:cNvPr>
          <p:cNvSpPr/>
          <p:nvPr/>
        </p:nvSpPr>
        <p:spPr>
          <a:xfrm>
            <a:off x="4944438" y="3670655"/>
            <a:ext cx="432197" cy="44333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1377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C38A5B-E735-447D-8CC2-3DE3C7624595}"/>
              </a:ext>
            </a:extLst>
          </p:cNvPr>
          <p:cNvSpPr>
            <a:spLocks noGrp="1"/>
          </p:cNvSpPr>
          <p:nvPr>
            <p:ph type="sldNum" sz="quarter" idx="12"/>
          </p:nvPr>
        </p:nvSpPr>
        <p:spPr/>
        <p:txBody>
          <a:bodyPr/>
          <a:lstStyle/>
          <a:p>
            <a:fld id="{200BDBBF-675F-4D8F-B2C0-2BABE710A947}" type="slidenum">
              <a:rPr lang="zh-TW" altLang="en-US" smtClean="0"/>
              <a:pPr/>
              <a:t>20</a:t>
            </a:fld>
            <a:endParaRPr lang="zh-TW" altLang="en-US" dirty="0"/>
          </a:p>
        </p:txBody>
      </p:sp>
      <p:sp>
        <p:nvSpPr>
          <p:cNvPr id="3" name="標題 2">
            <a:extLst>
              <a:ext uri="{FF2B5EF4-FFF2-40B4-BE49-F238E27FC236}">
                <a16:creationId xmlns:a16="http://schemas.microsoft.com/office/drawing/2014/main" id="{05FB9E60-19FE-4278-ACD6-F2CED38046FD}"/>
              </a:ext>
            </a:extLst>
          </p:cNvPr>
          <p:cNvSpPr>
            <a:spLocks noGrp="1"/>
          </p:cNvSpPr>
          <p:nvPr>
            <p:ph type="title"/>
          </p:nvPr>
        </p:nvSpPr>
        <p:spPr/>
        <p:txBody>
          <a:bodyPr/>
          <a:lstStyle/>
          <a:p>
            <a:r>
              <a:rPr lang="zh-TW" altLang="en-US" dirty="0"/>
              <a:t>模型改善</a:t>
            </a:r>
            <a:r>
              <a:rPr lang="en-US" altLang="zh-TW" dirty="0"/>
              <a:t>(</a:t>
            </a:r>
            <a:r>
              <a:rPr lang="zh-TW" altLang="en-US" dirty="0"/>
              <a:t>續</a:t>
            </a:r>
            <a:r>
              <a:rPr lang="en-US" altLang="zh-TW" dirty="0"/>
              <a:t>)</a:t>
            </a:r>
            <a:endParaRPr lang="zh-TW" altLang="en-US" dirty="0"/>
          </a:p>
        </p:txBody>
      </p:sp>
      <p:sp>
        <p:nvSpPr>
          <p:cNvPr id="4" name="內容版面配置區 3">
            <a:extLst>
              <a:ext uri="{FF2B5EF4-FFF2-40B4-BE49-F238E27FC236}">
                <a16:creationId xmlns:a16="http://schemas.microsoft.com/office/drawing/2014/main" id="{91428433-940E-4F8B-8628-D0102442698C}"/>
              </a:ext>
            </a:extLst>
          </p:cNvPr>
          <p:cNvSpPr>
            <a:spLocks noGrp="1"/>
          </p:cNvSpPr>
          <p:nvPr>
            <p:ph idx="1"/>
          </p:nvPr>
        </p:nvSpPr>
        <p:spPr/>
        <p:txBody>
          <a:bodyPr/>
          <a:lstStyle/>
          <a:p>
            <a:pPr marL="0" indent="0">
              <a:buNone/>
            </a:pPr>
            <a:r>
              <a:rPr lang="en-US" altLang="zh-TW" dirty="0"/>
              <a:t>※</a:t>
            </a:r>
            <a:r>
              <a:rPr lang="zh-TW" altLang="en-US" dirty="0"/>
              <a:t>極端值下修，刪除各類型 </a:t>
            </a:r>
            <a:r>
              <a:rPr lang="en-US" altLang="zh-TW" dirty="0"/>
              <a:t>Q3 + 1.5IQR </a:t>
            </a:r>
            <a:r>
              <a:rPr lang="zh-TW" altLang="en-US" dirty="0"/>
              <a:t>的值</a:t>
            </a:r>
          </a:p>
          <a:p>
            <a:pPr marL="0" indent="0">
              <a:buNone/>
            </a:pPr>
            <a:r>
              <a:rPr lang="en-US" altLang="zh-TW" dirty="0"/>
              <a:t>※</a:t>
            </a:r>
            <a:r>
              <a:rPr lang="zh-TW" altLang="en-US" dirty="0"/>
              <a:t>加入經緯度重新跑過模型</a:t>
            </a:r>
            <a:br>
              <a:rPr lang="zh-TW" altLang="en-US" dirty="0"/>
            </a:br>
            <a:endParaRPr lang="zh-TW" altLang="en-US" dirty="0"/>
          </a:p>
        </p:txBody>
      </p:sp>
      <p:sp>
        <p:nvSpPr>
          <p:cNvPr id="8" name="Rectangle 2">
            <a:extLst>
              <a:ext uri="{FF2B5EF4-FFF2-40B4-BE49-F238E27FC236}">
                <a16:creationId xmlns:a16="http://schemas.microsoft.com/office/drawing/2014/main" id="{73716DCC-E6AC-4F27-9830-E67260ECB431}"/>
              </a:ext>
            </a:extLst>
          </p:cNvPr>
          <p:cNvSpPr>
            <a:spLocks noChangeArrowheads="1"/>
          </p:cNvSpPr>
          <p:nvPr/>
        </p:nvSpPr>
        <p:spPr bwMode="auto">
          <a:xfrm>
            <a:off x="3749675" y="22336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9" name="表格 8">
            <a:extLst>
              <a:ext uri="{FF2B5EF4-FFF2-40B4-BE49-F238E27FC236}">
                <a16:creationId xmlns:a16="http://schemas.microsoft.com/office/drawing/2014/main" id="{5A7148AB-F9A5-4F91-BD75-97538C00C449}"/>
              </a:ext>
            </a:extLst>
          </p:cNvPr>
          <p:cNvGraphicFramePr>
            <a:graphicFrameLocks noGrp="1"/>
          </p:cNvGraphicFramePr>
          <p:nvPr>
            <p:extLst>
              <p:ext uri="{D42A27DB-BD31-4B8C-83A1-F6EECF244321}">
                <p14:modId xmlns:p14="http://schemas.microsoft.com/office/powerpoint/2010/main" val="3692870524"/>
              </p:ext>
            </p:extLst>
          </p:nvPr>
        </p:nvGraphicFramePr>
        <p:xfrm>
          <a:off x="2636070" y="3515069"/>
          <a:ext cx="6919860" cy="2346960"/>
        </p:xfrm>
        <a:graphic>
          <a:graphicData uri="http://schemas.openxmlformats.org/drawingml/2006/table">
            <a:tbl>
              <a:tblPr>
                <a:tableStyleId>{8EC20E35-A176-4012-BC5E-935CFFF8708E}</a:tableStyleId>
              </a:tblPr>
              <a:tblGrid>
                <a:gridCol w="2625444">
                  <a:extLst>
                    <a:ext uri="{9D8B030D-6E8A-4147-A177-3AD203B41FA5}">
                      <a16:colId xmlns:a16="http://schemas.microsoft.com/office/drawing/2014/main" val="662415820"/>
                    </a:ext>
                  </a:extLst>
                </a:gridCol>
                <a:gridCol w="2147208">
                  <a:extLst>
                    <a:ext uri="{9D8B030D-6E8A-4147-A177-3AD203B41FA5}">
                      <a16:colId xmlns:a16="http://schemas.microsoft.com/office/drawing/2014/main" val="1367598629"/>
                    </a:ext>
                  </a:extLst>
                </a:gridCol>
                <a:gridCol w="2147208">
                  <a:extLst>
                    <a:ext uri="{9D8B030D-6E8A-4147-A177-3AD203B41FA5}">
                      <a16:colId xmlns:a16="http://schemas.microsoft.com/office/drawing/2014/main" val="3950333357"/>
                    </a:ext>
                  </a:extLst>
                </a:gridCol>
              </a:tblGrid>
              <a:tr h="0">
                <a:tc>
                  <a:txBody>
                    <a:bodyPr/>
                    <a:lstStyle/>
                    <a:p>
                      <a:pPr algn="ctr" rtl="0" fontAlgn="ctr">
                        <a:spcBef>
                          <a:spcPts val="0"/>
                        </a:spcBef>
                        <a:spcAft>
                          <a:spcPts val="0"/>
                        </a:spcAft>
                      </a:pPr>
                      <a:endParaRPr lang="en-US" sz="2400" b="1" dirty="0">
                        <a:solidFill>
                          <a:schemeClr val="tx1">
                            <a:lumMod val="75000"/>
                            <a:lumOff val="25000"/>
                          </a:schemeClr>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rPr>
                        <a:t>未處理前模型</a:t>
                      </a:r>
                      <a:endParaRPr lang="zh-TW" altLang="en-US" sz="2400" b="1" dirty="0">
                        <a:effectLst/>
                        <a:latin typeface="微軟正黑體" panose="020B0604030504040204" pitchFamily="34" charset="-120"/>
                        <a:ea typeface="微軟正黑體" panose="020B0604030504040204" pitchFamily="34" charset="-120"/>
                      </a:endParaRPr>
                    </a:p>
                  </a:txBody>
                  <a:tcPr marL="76200" marR="76200" marT="76200" marB="76200" anchor="ctr">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rPr>
                        <a:t>極端值下修</a:t>
                      </a:r>
                      <a:endParaRPr lang="zh-TW" altLang="en-US" sz="2400" b="1" dirty="0">
                        <a:effectLst/>
                        <a:latin typeface="微軟正黑體" panose="020B0604030504040204" pitchFamily="34" charset="-120"/>
                        <a:ea typeface="微軟正黑體" panose="020B0604030504040204" pitchFamily="34" charset="-120"/>
                      </a:endParaRPr>
                    </a:p>
                  </a:txBody>
                  <a:tcPr marL="76200" marR="76200" marT="76200" marB="7620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892834"/>
                  </a:ext>
                </a:extLst>
              </a:tr>
              <a:tr h="356424">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Linear Ridge</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MAE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5187</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3855</a:t>
                      </a:r>
                      <a:endParaRPr lang="zh-TW" altLang="en-US" sz="2000" dirty="0">
                        <a:solidFill>
                          <a:srgbClr val="FF0000"/>
                        </a:solidFill>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9258114"/>
                  </a:ext>
                </a:extLst>
              </a:tr>
              <a:tr h="304445">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Linear Ridge</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RMSE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8440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5373</a:t>
                      </a:r>
                      <a:endParaRPr lang="zh-TW" altLang="en-US" sz="2000" dirty="0">
                        <a:solidFill>
                          <a:srgbClr val="FF0000"/>
                        </a:solidFill>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53055151"/>
                  </a:ext>
                </a:extLst>
              </a:tr>
              <a:tr h="0">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MAE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2172</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1797</a:t>
                      </a:r>
                      <a:endParaRPr lang="zh-TW" altLang="en-US" sz="2000" dirty="0">
                        <a:solidFill>
                          <a:srgbClr val="FF0000"/>
                        </a:solidFill>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568706908"/>
                  </a:ext>
                </a:extLst>
              </a:tr>
              <a:tr h="356424">
                <a:tc>
                  <a:txBody>
                    <a:bodyPr/>
                    <a:lstStyle/>
                    <a:p>
                      <a:pPr rtl="0" fontAlgn="t">
                        <a:spcBef>
                          <a:spcPts val="0"/>
                        </a:spcBef>
                        <a:spcAft>
                          <a:spcPts val="0"/>
                        </a:spcAft>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Random Forest</a:t>
                      </a:r>
                      <a:r>
                        <a:rPr lang="en-US" sz="2000" b="0" i="0" u="none" strike="noStrike" dirty="0">
                          <a:solidFill>
                            <a:schemeClr val="dk1"/>
                          </a:solidFill>
                          <a:effectLst/>
                          <a:latin typeface="Times New Roman" panose="02020603050405020304" pitchFamily="18" charset="0"/>
                          <a:cs typeface="Times New Roman" panose="02020603050405020304" pitchFamily="18" charset="0"/>
                        </a:rPr>
                        <a:t> </a:t>
                      </a:r>
                      <a:r>
                        <a:rPr lang="en-US" sz="2000" b="0" i="0" u="none" strike="noStrike" dirty="0">
                          <a:solidFill>
                            <a:srgbClr val="000000"/>
                          </a:solidFill>
                          <a:effectLst/>
                          <a:latin typeface="Times New Roman" panose="02020603050405020304" pitchFamily="18" charset="0"/>
                          <a:cs typeface="Times New Roman" panose="02020603050405020304" pitchFamily="18" charset="0"/>
                        </a:rPr>
                        <a:t>RMSE</a:t>
                      </a:r>
                      <a:endParaRPr 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000000"/>
                          </a:solidFill>
                          <a:effectLst/>
                          <a:latin typeface="Times New Roman" panose="02020603050405020304" pitchFamily="18" charset="0"/>
                          <a:cs typeface="Times New Roman" panose="02020603050405020304" pitchFamily="18" charset="0"/>
                        </a:rPr>
                        <a:t>4250</a:t>
                      </a:r>
                      <a:endParaRPr lang="zh-TW" altLang="en-US" sz="2000"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2000" b="0" i="0" u="none" strike="noStrike" dirty="0">
                          <a:solidFill>
                            <a:srgbClr val="FF0000"/>
                          </a:solidFill>
                          <a:effectLst/>
                          <a:latin typeface="Times New Roman" panose="02020603050405020304" pitchFamily="18" charset="0"/>
                          <a:cs typeface="Times New Roman" panose="02020603050405020304" pitchFamily="18" charset="0"/>
                        </a:rPr>
                        <a:t>2982</a:t>
                      </a:r>
                      <a:endParaRPr lang="zh-TW" altLang="en-US" sz="2000" dirty="0">
                        <a:solidFill>
                          <a:srgbClr val="FF0000"/>
                        </a:solidFill>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6738036"/>
                  </a:ext>
                </a:extLst>
              </a:tr>
            </a:tbl>
          </a:graphicData>
        </a:graphic>
      </p:graphicFrame>
    </p:spTree>
    <p:extLst>
      <p:ext uri="{BB962C8B-B14F-4D97-AF65-F5344CB8AC3E}">
        <p14:creationId xmlns:p14="http://schemas.microsoft.com/office/powerpoint/2010/main" val="21579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C38A5B-E735-447D-8CC2-3DE3C7624595}"/>
              </a:ext>
            </a:extLst>
          </p:cNvPr>
          <p:cNvSpPr>
            <a:spLocks noGrp="1"/>
          </p:cNvSpPr>
          <p:nvPr>
            <p:ph type="sldNum" sz="quarter" idx="12"/>
          </p:nvPr>
        </p:nvSpPr>
        <p:spPr/>
        <p:txBody>
          <a:bodyPr/>
          <a:lstStyle/>
          <a:p>
            <a:fld id="{200BDBBF-675F-4D8F-B2C0-2BABE710A947}" type="slidenum">
              <a:rPr lang="zh-TW" altLang="en-US" smtClean="0"/>
              <a:pPr/>
              <a:t>21</a:t>
            </a:fld>
            <a:endParaRPr lang="zh-TW" altLang="en-US" dirty="0"/>
          </a:p>
        </p:txBody>
      </p:sp>
      <p:sp>
        <p:nvSpPr>
          <p:cNvPr id="3" name="標題 2">
            <a:extLst>
              <a:ext uri="{FF2B5EF4-FFF2-40B4-BE49-F238E27FC236}">
                <a16:creationId xmlns:a16="http://schemas.microsoft.com/office/drawing/2014/main" id="{05FB9E60-19FE-4278-ACD6-F2CED38046FD}"/>
              </a:ext>
            </a:extLst>
          </p:cNvPr>
          <p:cNvSpPr>
            <a:spLocks noGrp="1"/>
          </p:cNvSpPr>
          <p:nvPr>
            <p:ph type="title"/>
          </p:nvPr>
        </p:nvSpPr>
        <p:spPr/>
        <p:txBody>
          <a:bodyPr/>
          <a:lstStyle/>
          <a:p>
            <a:r>
              <a:rPr lang="zh-TW" altLang="en-US" dirty="0"/>
              <a:t>關鍵變因影響探討</a:t>
            </a:r>
          </a:p>
        </p:txBody>
      </p:sp>
      <p:sp>
        <p:nvSpPr>
          <p:cNvPr id="8" name="Rectangle 2">
            <a:extLst>
              <a:ext uri="{FF2B5EF4-FFF2-40B4-BE49-F238E27FC236}">
                <a16:creationId xmlns:a16="http://schemas.microsoft.com/office/drawing/2014/main" id="{C523F108-BEC5-4B9B-B98B-4D390ED50810}"/>
              </a:ext>
            </a:extLst>
          </p:cNvPr>
          <p:cNvSpPr>
            <a:spLocks noChangeArrowheads="1"/>
          </p:cNvSpPr>
          <p:nvPr/>
        </p:nvSpPr>
        <p:spPr bwMode="auto">
          <a:xfrm>
            <a:off x="164782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1" name="表格 10">
            <a:extLst>
              <a:ext uri="{FF2B5EF4-FFF2-40B4-BE49-F238E27FC236}">
                <a16:creationId xmlns:a16="http://schemas.microsoft.com/office/drawing/2014/main" id="{F529886F-6D9E-4729-BF30-1B8F69B4597C}"/>
              </a:ext>
            </a:extLst>
          </p:cNvPr>
          <p:cNvGraphicFramePr>
            <a:graphicFrameLocks noGrp="1"/>
          </p:cNvGraphicFramePr>
          <p:nvPr>
            <p:extLst>
              <p:ext uri="{D42A27DB-BD31-4B8C-83A1-F6EECF244321}">
                <p14:modId xmlns:p14="http://schemas.microsoft.com/office/powerpoint/2010/main" val="1394688111"/>
              </p:ext>
            </p:extLst>
          </p:nvPr>
        </p:nvGraphicFramePr>
        <p:xfrm>
          <a:off x="7444740" y="234633"/>
          <a:ext cx="4130040" cy="2133600"/>
        </p:xfrm>
        <a:graphic>
          <a:graphicData uri="http://schemas.openxmlformats.org/drawingml/2006/table">
            <a:tbl>
              <a:tblPr/>
              <a:tblGrid>
                <a:gridCol w="2065020">
                  <a:extLst>
                    <a:ext uri="{9D8B030D-6E8A-4147-A177-3AD203B41FA5}">
                      <a16:colId xmlns:a16="http://schemas.microsoft.com/office/drawing/2014/main" val="87572549"/>
                    </a:ext>
                  </a:extLst>
                </a:gridCol>
                <a:gridCol w="2065020">
                  <a:extLst>
                    <a:ext uri="{9D8B030D-6E8A-4147-A177-3AD203B41FA5}">
                      <a16:colId xmlns:a16="http://schemas.microsoft.com/office/drawing/2014/main" val="80854625"/>
                    </a:ext>
                  </a:extLst>
                </a:gridCol>
              </a:tblGrid>
              <a:tr h="3048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en-US" altLang="zh-TW"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6200" marR="76200" marT="76200" marB="76200">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zh-TW" altLang="en-US" sz="1800" b="1" i="0" u="none" strike="noStrike" dirty="0">
                          <a:solidFill>
                            <a:schemeClr val="tx1"/>
                          </a:solidFill>
                          <a:effectLst/>
                          <a:latin typeface="微軟正黑體" panose="020B0604030504040204" pitchFamily="34" charset="-120"/>
                          <a:ea typeface="微軟正黑體" panose="020B0604030504040204" pitchFamily="34" charset="-120"/>
                        </a:rPr>
                        <a:t>測試集租金中位數</a:t>
                      </a:r>
                      <a:endParaRPr lang="zh-TW" altLang="en-US" b="1"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4660987"/>
                  </a:ext>
                </a:extLst>
              </a:tr>
              <a:tr h="304800">
                <a:tc>
                  <a:txBody>
                    <a:bodyPr/>
                    <a:lstStyle/>
                    <a:p>
                      <a:pPr rtl="0" fontAlgn="t">
                        <a:spcBef>
                          <a:spcPts val="0"/>
                        </a:spcBef>
                        <a:spcAft>
                          <a:spcPts val="0"/>
                        </a:spcAft>
                      </a:pPr>
                      <a:r>
                        <a:rPr lang="zh-TW" altLang="en-US" sz="1800" b="0" i="0" u="none" strike="noStrike">
                          <a:solidFill>
                            <a:schemeClr val="tx1"/>
                          </a:solidFill>
                          <a:effectLst/>
                          <a:latin typeface="微軟正黑體" panose="020B0604030504040204" pitchFamily="34" charset="-120"/>
                          <a:ea typeface="微軟正黑體" panose="020B0604030504040204" pitchFamily="34" charset="-120"/>
                        </a:rPr>
                        <a:t>獨立套房</a:t>
                      </a:r>
                      <a:endParaRPr lang="zh-TW" altLang="en-US">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12000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0776147"/>
                  </a:ext>
                </a:extLst>
              </a:tr>
              <a:tr h="304800">
                <a:tc>
                  <a:txBody>
                    <a:bodyPr/>
                    <a:lstStyle/>
                    <a:p>
                      <a:pPr rtl="0" fontAlgn="t">
                        <a:spcBef>
                          <a:spcPts val="0"/>
                        </a:spcBef>
                        <a:spcAft>
                          <a:spcPts val="0"/>
                        </a:spcAft>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分租套房</a:t>
                      </a:r>
                      <a:endParaRPr lang="zh-TW" altLang="en-US"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9000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305614"/>
                  </a:ext>
                </a:extLst>
              </a:tr>
              <a:tr h="304800">
                <a:tc>
                  <a:txBody>
                    <a:bodyPr/>
                    <a:lstStyle/>
                    <a:p>
                      <a:pPr rtl="0" fontAlgn="t">
                        <a:spcBef>
                          <a:spcPts val="0"/>
                        </a:spcBef>
                        <a:spcAft>
                          <a:spcPts val="0"/>
                        </a:spcAft>
                      </a:pPr>
                      <a:r>
                        <a:rPr lang="zh-TW" altLang="en-US" sz="1800" b="0" i="0" u="none" strike="noStrike">
                          <a:solidFill>
                            <a:schemeClr val="tx1"/>
                          </a:solidFill>
                          <a:effectLst/>
                          <a:latin typeface="微軟正黑體" panose="020B0604030504040204" pitchFamily="34" charset="-120"/>
                          <a:ea typeface="微軟正黑體" panose="020B0604030504040204" pitchFamily="34" charset="-120"/>
                        </a:rPr>
                        <a:t>雅房</a:t>
                      </a:r>
                      <a:endParaRPr lang="zh-TW" altLang="en-US">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6300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7106546"/>
                  </a:ext>
                </a:extLst>
              </a:tr>
              <a:tr h="304800">
                <a:tc>
                  <a:txBody>
                    <a:bodyPr/>
                    <a:lstStyle/>
                    <a:p>
                      <a:pPr rtl="0" fontAlgn="t">
                        <a:spcBef>
                          <a:spcPts val="0"/>
                        </a:spcBef>
                        <a:spcAft>
                          <a:spcPts val="0"/>
                        </a:spcAft>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整層住家</a:t>
                      </a:r>
                      <a:endParaRPr lang="zh-TW" altLang="en-US"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26993</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091221"/>
                  </a:ext>
                </a:extLst>
              </a:tr>
            </a:tbl>
          </a:graphicData>
        </a:graphic>
      </p:graphicFrame>
      <p:sp>
        <p:nvSpPr>
          <p:cNvPr id="12" name="Rectangle 3">
            <a:extLst>
              <a:ext uri="{FF2B5EF4-FFF2-40B4-BE49-F238E27FC236}">
                <a16:creationId xmlns:a16="http://schemas.microsoft.com/office/drawing/2014/main" id="{F745F8A7-84A5-4551-8D78-FD956A371E11}"/>
              </a:ext>
            </a:extLst>
          </p:cNvPr>
          <p:cNvSpPr>
            <a:spLocks noChangeArrowheads="1"/>
          </p:cNvSpPr>
          <p:nvPr/>
        </p:nvSpPr>
        <p:spPr bwMode="auto">
          <a:xfrm>
            <a:off x="4030663" y="2935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表格 12">
            <a:extLst>
              <a:ext uri="{FF2B5EF4-FFF2-40B4-BE49-F238E27FC236}">
                <a16:creationId xmlns:a16="http://schemas.microsoft.com/office/drawing/2014/main" id="{7A56514D-36D3-4016-8664-BC3A8677137F}"/>
              </a:ext>
            </a:extLst>
          </p:cNvPr>
          <p:cNvGraphicFramePr>
            <a:graphicFrameLocks noGrp="1"/>
          </p:cNvGraphicFramePr>
          <p:nvPr>
            <p:extLst>
              <p:ext uri="{D42A27DB-BD31-4B8C-83A1-F6EECF244321}">
                <p14:modId xmlns:p14="http://schemas.microsoft.com/office/powerpoint/2010/main" val="182892640"/>
              </p:ext>
            </p:extLst>
          </p:nvPr>
        </p:nvGraphicFramePr>
        <p:xfrm>
          <a:off x="838200" y="2624484"/>
          <a:ext cx="10736584" cy="3456418"/>
        </p:xfrm>
        <a:graphic>
          <a:graphicData uri="http://schemas.openxmlformats.org/drawingml/2006/table">
            <a:tbl>
              <a:tblPr>
                <a:tableStyleId>{8EC20E35-A176-4012-BC5E-935CFFF8708E}</a:tableStyleId>
              </a:tblPr>
              <a:tblGrid>
                <a:gridCol w="1554480">
                  <a:extLst>
                    <a:ext uri="{9D8B030D-6E8A-4147-A177-3AD203B41FA5}">
                      <a16:colId xmlns:a16="http://schemas.microsoft.com/office/drawing/2014/main" val="1543231638"/>
                    </a:ext>
                  </a:extLst>
                </a:gridCol>
                <a:gridCol w="2295526">
                  <a:extLst>
                    <a:ext uri="{9D8B030D-6E8A-4147-A177-3AD203B41FA5}">
                      <a16:colId xmlns:a16="http://schemas.microsoft.com/office/drawing/2014/main" val="1041981377"/>
                    </a:ext>
                  </a:extLst>
                </a:gridCol>
                <a:gridCol w="2295526">
                  <a:extLst>
                    <a:ext uri="{9D8B030D-6E8A-4147-A177-3AD203B41FA5}">
                      <a16:colId xmlns:a16="http://schemas.microsoft.com/office/drawing/2014/main" val="2879004903"/>
                    </a:ext>
                  </a:extLst>
                </a:gridCol>
                <a:gridCol w="2295526">
                  <a:extLst>
                    <a:ext uri="{9D8B030D-6E8A-4147-A177-3AD203B41FA5}">
                      <a16:colId xmlns:a16="http://schemas.microsoft.com/office/drawing/2014/main" val="558887262"/>
                    </a:ext>
                  </a:extLst>
                </a:gridCol>
                <a:gridCol w="2295526">
                  <a:extLst>
                    <a:ext uri="{9D8B030D-6E8A-4147-A177-3AD203B41FA5}">
                      <a16:colId xmlns:a16="http://schemas.microsoft.com/office/drawing/2014/main" val="4038012358"/>
                    </a:ext>
                  </a:extLst>
                </a:gridCol>
              </a:tblGrid>
              <a:tr h="0">
                <a:tc>
                  <a:txBody>
                    <a:bodyPr/>
                    <a:lstStyle/>
                    <a:p>
                      <a:pPr algn="ctr" rtl="0" fontAlgn="ctr">
                        <a:spcBef>
                          <a:spcPts val="0"/>
                        </a:spcBef>
                        <a:spcAft>
                          <a:spcPts val="0"/>
                        </a:spcAft>
                      </a:pPr>
                      <a:endParaRPr lang="en-US" sz="20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TW" sz="24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Linear Regression - Ridge</a:t>
                      </a: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9431700"/>
                  </a:ext>
                </a:extLst>
              </a:tr>
              <a:tr h="390350">
                <a:tc>
                  <a:txBody>
                    <a:bodyPr/>
                    <a:lstStyle/>
                    <a:p>
                      <a:pPr algn="ctr" rtl="0" fontAlgn="ctr">
                        <a:spcBef>
                          <a:spcPts val="0"/>
                        </a:spcBef>
                        <a:spcAft>
                          <a:spcPts val="0"/>
                        </a:spcAft>
                      </a:pPr>
                      <a:endParaRPr lang="en-US" sz="20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交通</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家具</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交通</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家具</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358262"/>
                  </a:ext>
                </a:extLst>
              </a:tr>
              <a:tr h="211808">
                <a:tc>
                  <a:txBody>
                    <a:bodyPr/>
                    <a:lstStyle/>
                    <a:p>
                      <a:pPr algn="l" rtl="0" fontAlgn="ctr">
                        <a:spcBef>
                          <a:spcPts val="0"/>
                        </a:spcBef>
                        <a:spcAft>
                          <a:spcPts val="0"/>
                        </a:spcAft>
                      </a:pPr>
                      <a:r>
                        <a:rPr lang="zh-TW" alt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gridSpan="4">
                  <a:txBody>
                    <a:bodyPr/>
                    <a:lstStyle/>
                    <a:p>
                      <a:pPr algn="ctr" fontAlgn="ctr"/>
                      <a:r>
                        <a:rPr lang="en-US" altLang="zh-TW" sz="18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MAE</a:t>
                      </a:r>
                    </a:p>
                  </a:txBody>
                  <a:tcPr marL="7620" marR="7620" marT="7620" marB="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1658326"/>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獨立套房</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2496.264 (20.80%)</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2491.626 (20.76%)</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2416.737 (20.13%)</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a:solidFill>
                            <a:srgbClr val="FF0000"/>
                          </a:solidFill>
                          <a:effectLst/>
                          <a:latin typeface="Times New Roman" panose="02020603050405020304" pitchFamily="18" charset="0"/>
                          <a:cs typeface="Times New Roman" panose="02020603050405020304" pitchFamily="18" charset="0"/>
                        </a:rPr>
                        <a:t>2411.817 (20.09%)</a:t>
                      </a:r>
                      <a:endParaRPr lang="zh-TW" altLang="en-US">
                        <a:effectLst/>
                        <a:latin typeface="Times New Roman" panose="02020603050405020304" pitchFamily="18" charset="0"/>
                        <a:cs typeface="Times New Roman" panose="02020603050405020304" pitchFamily="18" charset="0"/>
                      </a:endParaRPr>
                    </a:p>
                  </a:txBody>
                  <a:tcPr marL="76200" marR="76200" marT="76200" marB="7620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77812132"/>
                  </a:ext>
                </a:extLst>
              </a:tr>
              <a:tr h="554245">
                <a:tc>
                  <a:txBody>
                    <a:bodyPr/>
                    <a:lstStyle/>
                    <a:p>
                      <a:pPr rtl="0" fontAlgn="t">
                        <a:spcBef>
                          <a:spcPts val="0"/>
                        </a:spcBef>
                        <a:spcAft>
                          <a:spcPts val="0"/>
                        </a:spcAft>
                      </a:pPr>
                      <a:r>
                        <a:rPr lang="zh-TW" altLang="en-US" sz="1800" b="0" i="0" u="none" strike="noStrike">
                          <a:solidFill>
                            <a:srgbClr val="000000"/>
                          </a:solidFill>
                          <a:effectLst/>
                          <a:latin typeface="微軟正黑體" panose="020B0604030504040204" pitchFamily="34" charset="-120"/>
                          <a:ea typeface="微軟正黑體" panose="020B0604030504040204" pitchFamily="34" charset="-120"/>
                        </a:rPr>
                        <a:t>分租套房</a:t>
                      </a:r>
                      <a:endParaRPr lang="zh-TW" altLang="en-US" sz="180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1685.964 (18.73%)</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1682.386 (18.69%)</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1612.992 (17.92%)</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cs typeface="Times New Roman" panose="02020603050405020304" pitchFamily="18" charset="0"/>
                        </a:rPr>
                        <a:t>1610.714 (17.89%)</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3656715"/>
                  </a:ext>
                </a:extLst>
              </a:tr>
              <a:tr h="554245">
                <a:tc>
                  <a:txBody>
                    <a:bodyPr/>
                    <a:lstStyle/>
                    <a:p>
                      <a:pPr rtl="0" fontAlgn="t">
                        <a:spcBef>
                          <a:spcPts val="0"/>
                        </a:spcBef>
                        <a:spcAft>
                          <a:spcPts val="0"/>
                        </a:spcAft>
                      </a:pPr>
                      <a:r>
                        <a:rPr lang="zh-TW" altLang="en-US" sz="1800" b="0" i="0" u="none" strike="noStrike">
                          <a:solidFill>
                            <a:srgbClr val="000000"/>
                          </a:solidFill>
                          <a:effectLst/>
                          <a:latin typeface="微軟正黑體" panose="020B0604030504040204" pitchFamily="34" charset="-120"/>
                          <a:ea typeface="微軟正黑體" panose="020B0604030504040204" pitchFamily="34" charset="-120"/>
                        </a:rPr>
                        <a:t>雅房</a:t>
                      </a:r>
                      <a:endParaRPr lang="zh-TW" altLang="en-US" sz="180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1244.610 (19.75%)</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1242.088 (19.71%)</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1207.724 (19.17%)</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cs typeface="Times New Roman" panose="02020603050405020304" pitchFamily="18" charset="0"/>
                        </a:rPr>
                        <a:t>1207.235 (19.16%)</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622840365"/>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整層住家</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7277.581 (26.96%)</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7255.995 (26.88%)</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cs typeface="Times New Roman" panose="02020603050405020304" pitchFamily="18" charset="0"/>
                        </a:rPr>
                        <a:t>7127.840 (26.40%)</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cs typeface="Times New Roman" panose="02020603050405020304" pitchFamily="18" charset="0"/>
                        </a:rPr>
                        <a:t>7110.215 (26.34%)</a:t>
                      </a:r>
                      <a:endParaRPr lang="zh-TW" altLang="en-US" dirty="0">
                        <a:effectLst/>
                        <a:latin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849823045"/>
                  </a:ext>
                </a:extLst>
              </a:tr>
            </a:tbl>
          </a:graphicData>
        </a:graphic>
      </p:graphicFrame>
    </p:spTree>
    <p:extLst>
      <p:ext uri="{BB962C8B-B14F-4D97-AF65-F5344CB8AC3E}">
        <p14:creationId xmlns:p14="http://schemas.microsoft.com/office/powerpoint/2010/main" val="270933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C38A5B-E735-447D-8CC2-3DE3C7624595}"/>
              </a:ext>
            </a:extLst>
          </p:cNvPr>
          <p:cNvSpPr>
            <a:spLocks noGrp="1"/>
          </p:cNvSpPr>
          <p:nvPr>
            <p:ph type="sldNum" sz="quarter" idx="12"/>
          </p:nvPr>
        </p:nvSpPr>
        <p:spPr/>
        <p:txBody>
          <a:bodyPr/>
          <a:lstStyle/>
          <a:p>
            <a:fld id="{200BDBBF-675F-4D8F-B2C0-2BABE710A947}" type="slidenum">
              <a:rPr lang="zh-TW" altLang="en-US" smtClean="0"/>
              <a:pPr/>
              <a:t>22</a:t>
            </a:fld>
            <a:endParaRPr lang="zh-TW" altLang="en-US" dirty="0"/>
          </a:p>
        </p:txBody>
      </p:sp>
      <p:sp>
        <p:nvSpPr>
          <p:cNvPr id="3" name="標題 2">
            <a:extLst>
              <a:ext uri="{FF2B5EF4-FFF2-40B4-BE49-F238E27FC236}">
                <a16:creationId xmlns:a16="http://schemas.microsoft.com/office/drawing/2014/main" id="{05FB9E60-19FE-4278-ACD6-F2CED38046FD}"/>
              </a:ext>
            </a:extLst>
          </p:cNvPr>
          <p:cNvSpPr>
            <a:spLocks noGrp="1"/>
          </p:cNvSpPr>
          <p:nvPr>
            <p:ph type="title"/>
          </p:nvPr>
        </p:nvSpPr>
        <p:spPr/>
        <p:txBody>
          <a:bodyPr/>
          <a:lstStyle/>
          <a:p>
            <a:r>
              <a:rPr lang="zh-TW" altLang="en-US" dirty="0"/>
              <a:t>關鍵變因影響探討</a:t>
            </a:r>
            <a:r>
              <a:rPr lang="en-US" altLang="zh-TW" dirty="0"/>
              <a:t>(</a:t>
            </a:r>
            <a:r>
              <a:rPr lang="zh-TW" altLang="en-US" dirty="0"/>
              <a:t>續</a:t>
            </a:r>
            <a:r>
              <a:rPr lang="en-US" altLang="zh-TW" dirty="0"/>
              <a:t>)</a:t>
            </a:r>
            <a:endParaRPr lang="zh-TW" altLang="en-US" dirty="0"/>
          </a:p>
        </p:txBody>
      </p:sp>
      <p:sp>
        <p:nvSpPr>
          <p:cNvPr id="8" name="Rectangle 2">
            <a:extLst>
              <a:ext uri="{FF2B5EF4-FFF2-40B4-BE49-F238E27FC236}">
                <a16:creationId xmlns:a16="http://schemas.microsoft.com/office/drawing/2014/main" id="{C523F108-BEC5-4B9B-B98B-4D390ED50810}"/>
              </a:ext>
            </a:extLst>
          </p:cNvPr>
          <p:cNvSpPr>
            <a:spLocks noChangeArrowheads="1"/>
          </p:cNvSpPr>
          <p:nvPr/>
        </p:nvSpPr>
        <p:spPr bwMode="auto">
          <a:xfrm>
            <a:off x="164782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1" name="表格 10">
            <a:extLst>
              <a:ext uri="{FF2B5EF4-FFF2-40B4-BE49-F238E27FC236}">
                <a16:creationId xmlns:a16="http://schemas.microsoft.com/office/drawing/2014/main" id="{F529886F-6D9E-4729-BF30-1B8F69B4597C}"/>
              </a:ext>
            </a:extLst>
          </p:cNvPr>
          <p:cNvGraphicFramePr>
            <a:graphicFrameLocks noGrp="1"/>
          </p:cNvGraphicFramePr>
          <p:nvPr>
            <p:extLst>
              <p:ext uri="{D42A27DB-BD31-4B8C-83A1-F6EECF244321}">
                <p14:modId xmlns:p14="http://schemas.microsoft.com/office/powerpoint/2010/main" val="3419257308"/>
              </p:ext>
            </p:extLst>
          </p:nvPr>
        </p:nvGraphicFramePr>
        <p:xfrm>
          <a:off x="7444740" y="234633"/>
          <a:ext cx="4130040" cy="2133600"/>
        </p:xfrm>
        <a:graphic>
          <a:graphicData uri="http://schemas.openxmlformats.org/drawingml/2006/table">
            <a:tbl>
              <a:tblPr/>
              <a:tblGrid>
                <a:gridCol w="2065020">
                  <a:extLst>
                    <a:ext uri="{9D8B030D-6E8A-4147-A177-3AD203B41FA5}">
                      <a16:colId xmlns:a16="http://schemas.microsoft.com/office/drawing/2014/main" val="87572549"/>
                    </a:ext>
                  </a:extLst>
                </a:gridCol>
                <a:gridCol w="2065020">
                  <a:extLst>
                    <a:ext uri="{9D8B030D-6E8A-4147-A177-3AD203B41FA5}">
                      <a16:colId xmlns:a16="http://schemas.microsoft.com/office/drawing/2014/main" val="80854625"/>
                    </a:ext>
                  </a:extLst>
                </a:gridCol>
              </a:tblGrid>
              <a:tr h="30480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en-US" altLang="zh-TW"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76200" marR="76200" marT="76200" marB="76200">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rtl="0" fontAlgn="t">
                        <a:spcBef>
                          <a:spcPts val="0"/>
                        </a:spcBef>
                        <a:spcAft>
                          <a:spcPts val="0"/>
                        </a:spcAft>
                      </a:pPr>
                      <a:r>
                        <a:rPr lang="zh-TW" altLang="en-US" sz="1800" b="1" i="0" u="none" strike="noStrike" dirty="0">
                          <a:solidFill>
                            <a:schemeClr val="tx1"/>
                          </a:solidFill>
                          <a:effectLst/>
                          <a:latin typeface="微軟正黑體" panose="020B0604030504040204" pitchFamily="34" charset="-120"/>
                          <a:ea typeface="微軟正黑體" panose="020B0604030504040204" pitchFamily="34" charset="-120"/>
                        </a:rPr>
                        <a:t>測試集租金中位數</a:t>
                      </a:r>
                      <a:endParaRPr lang="zh-TW" altLang="en-US" b="1"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lnL w="7620" cap="flat" cmpd="sng" algn="ctr">
                      <a:noFill/>
                      <a:prstDash val="solid"/>
                      <a:round/>
                      <a:headEnd type="none" w="med" len="med"/>
                      <a:tailEnd type="none" w="med" len="med"/>
                    </a:lnL>
                    <a:lnR w="762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4660987"/>
                  </a:ext>
                </a:extLst>
              </a:tr>
              <a:tr h="304800">
                <a:tc>
                  <a:txBody>
                    <a:bodyPr/>
                    <a:lstStyle/>
                    <a:p>
                      <a:pPr rtl="0" fontAlgn="t">
                        <a:spcBef>
                          <a:spcPts val="0"/>
                        </a:spcBef>
                        <a:spcAft>
                          <a:spcPts val="0"/>
                        </a:spcAft>
                      </a:pPr>
                      <a:r>
                        <a:rPr lang="zh-TW" altLang="en-US" sz="1800" b="0" i="0" u="none" strike="noStrike">
                          <a:solidFill>
                            <a:schemeClr val="tx1"/>
                          </a:solidFill>
                          <a:effectLst/>
                          <a:latin typeface="微軟正黑體" panose="020B0604030504040204" pitchFamily="34" charset="-120"/>
                          <a:ea typeface="微軟正黑體" panose="020B0604030504040204" pitchFamily="34" charset="-120"/>
                        </a:rPr>
                        <a:t>獨立套房</a:t>
                      </a:r>
                      <a:endParaRPr lang="zh-TW" altLang="en-US">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12000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0776147"/>
                  </a:ext>
                </a:extLst>
              </a:tr>
              <a:tr h="304800">
                <a:tc>
                  <a:txBody>
                    <a:bodyPr/>
                    <a:lstStyle/>
                    <a:p>
                      <a:pPr rtl="0" fontAlgn="t">
                        <a:spcBef>
                          <a:spcPts val="0"/>
                        </a:spcBef>
                        <a:spcAft>
                          <a:spcPts val="0"/>
                        </a:spcAft>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分租套房</a:t>
                      </a:r>
                      <a:endParaRPr lang="zh-TW" altLang="en-US"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9000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305614"/>
                  </a:ext>
                </a:extLst>
              </a:tr>
              <a:tr h="304800">
                <a:tc>
                  <a:txBody>
                    <a:bodyPr/>
                    <a:lstStyle/>
                    <a:p>
                      <a:pPr rtl="0" fontAlgn="t">
                        <a:spcBef>
                          <a:spcPts val="0"/>
                        </a:spcBef>
                        <a:spcAft>
                          <a:spcPts val="0"/>
                        </a:spcAft>
                      </a:pPr>
                      <a:r>
                        <a:rPr lang="zh-TW" altLang="en-US" sz="1800" b="0" i="0" u="none" strike="noStrike">
                          <a:solidFill>
                            <a:schemeClr val="tx1"/>
                          </a:solidFill>
                          <a:effectLst/>
                          <a:latin typeface="微軟正黑體" panose="020B0604030504040204" pitchFamily="34" charset="-120"/>
                          <a:ea typeface="微軟正黑體" panose="020B0604030504040204" pitchFamily="34" charset="-120"/>
                        </a:rPr>
                        <a:t>雅房</a:t>
                      </a:r>
                      <a:endParaRPr lang="zh-TW" altLang="en-US">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6300</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762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7106546"/>
                  </a:ext>
                </a:extLst>
              </a:tr>
              <a:tr h="304800">
                <a:tc>
                  <a:txBody>
                    <a:bodyPr/>
                    <a:lstStyle/>
                    <a:p>
                      <a:pPr rtl="0" fontAlgn="t">
                        <a:spcBef>
                          <a:spcPts val="0"/>
                        </a:spcBef>
                        <a:spcAft>
                          <a:spcPts val="0"/>
                        </a:spcAft>
                      </a:pPr>
                      <a:r>
                        <a:rPr lang="zh-TW" altLang="en-US" sz="1800" b="0" i="0" u="none" strike="noStrike" dirty="0">
                          <a:solidFill>
                            <a:schemeClr val="tx1"/>
                          </a:solidFill>
                          <a:effectLst/>
                          <a:latin typeface="微軟正黑體" panose="020B0604030504040204" pitchFamily="34" charset="-120"/>
                          <a:ea typeface="微軟正黑體" panose="020B0604030504040204" pitchFamily="34" charset="-120"/>
                        </a:rPr>
                        <a:t>整層住家</a:t>
                      </a:r>
                      <a:endParaRPr lang="zh-TW" altLang="en-US" dirty="0">
                        <a:solidFill>
                          <a:schemeClr val="tx1"/>
                        </a:solidFill>
                        <a:effectLst/>
                        <a:latin typeface="微軟正黑體" panose="020B0604030504040204" pitchFamily="34" charset="-120"/>
                        <a:ea typeface="微軟正黑體" panose="020B0604030504040204" pitchFamily="34" charset="-12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rtl="0" fontAlgn="t">
                        <a:spcBef>
                          <a:spcPts val="0"/>
                        </a:spcBef>
                        <a:spcAft>
                          <a:spcPts val="0"/>
                        </a:spcAft>
                      </a:pPr>
                      <a:r>
                        <a:rPr lang="en-US" altLang="zh-TW" sz="18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26993</a:t>
                      </a:r>
                      <a:endParaRPr lang="zh-TW" altLang="en-US"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76200" marR="76200" marT="76200" marB="76200" anchor="ctr">
                    <a:lnL w="7620" cap="flat" cmpd="sng" algn="ctr">
                      <a:noFill/>
                      <a:prstDash val="solid"/>
                      <a:round/>
                      <a:headEnd type="none" w="med" len="med"/>
                      <a:tailEnd type="none" w="med" len="med"/>
                    </a:lnL>
                    <a:lnR w="7620" cap="flat" cmpd="sng" algn="ctr">
                      <a:noFill/>
                      <a:prstDash val="solid"/>
                      <a:round/>
                      <a:headEnd type="none" w="med" len="med"/>
                      <a:tailEnd type="none" w="med" len="med"/>
                    </a:lnR>
                    <a:lnT w="762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3091221"/>
                  </a:ext>
                </a:extLst>
              </a:tr>
            </a:tbl>
          </a:graphicData>
        </a:graphic>
      </p:graphicFrame>
      <p:sp>
        <p:nvSpPr>
          <p:cNvPr id="12" name="Rectangle 3">
            <a:extLst>
              <a:ext uri="{FF2B5EF4-FFF2-40B4-BE49-F238E27FC236}">
                <a16:creationId xmlns:a16="http://schemas.microsoft.com/office/drawing/2014/main" id="{F745F8A7-84A5-4551-8D78-FD956A371E11}"/>
              </a:ext>
            </a:extLst>
          </p:cNvPr>
          <p:cNvSpPr>
            <a:spLocks noChangeArrowheads="1"/>
          </p:cNvSpPr>
          <p:nvPr/>
        </p:nvSpPr>
        <p:spPr bwMode="auto">
          <a:xfrm>
            <a:off x="4030663" y="29352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13" name="表格 12">
            <a:extLst>
              <a:ext uri="{FF2B5EF4-FFF2-40B4-BE49-F238E27FC236}">
                <a16:creationId xmlns:a16="http://schemas.microsoft.com/office/drawing/2014/main" id="{7A56514D-36D3-4016-8664-BC3A8677137F}"/>
              </a:ext>
            </a:extLst>
          </p:cNvPr>
          <p:cNvGraphicFramePr>
            <a:graphicFrameLocks noGrp="1"/>
          </p:cNvGraphicFramePr>
          <p:nvPr>
            <p:extLst>
              <p:ext uri="{D42A27DB-BD31-4B8C-83A1-F6EECF244321}">
                <p14:modId xmlns:p14="http://schemas.microsoft.com/office/powerpoint/2010/main" val="4094211467"/>
              </p:ext>
            </p:extLst>
          </p:nvPr>
        </p:nvGraphicFramePr>
        <p:xfrm>
          <a:off x="838200" y="2624484"/>
          <a:ext cx="10736584" cy="3456418"/>
        </p:xfrm>
        <a:graphic>
          <a:graphicData uri="http://schemas.openxmlformats.org/drawingml/2006/table">
            <a:tbl>
              <a:tblPr>
                <a:tableStyleId>{8EC20E35-A176-4012-BC5E-935CFFF8708E}</a:tableStyleId>
              </a:tblPr>
              <a:tblGrid>
                <a:gridCol w="1554480">
                  <a:extLst>
                    <a:ext uri="{9D8B030D-6E8A-4147-A177-3AD203B41FA5}">
                      <a16:colId xmlns:a16="http://schemas.microsoft.com/office/drawing/2014/main" val="1543231638"/>
                    </a:ext>
                  </a:extLst>
                </a:gridCol>
                <a:gridCol w="2295526">
                  <a:extLst>
                    <a:ext uri="{9D8B030D-6E8A-4147-A177-3AD203B41FA5}">
                      <a16:colId xmlns:a16="http://schemas.microsoft.com/office/drawing/2014/main" val="1041981377"/>
                    </a:ext>
                  </a:extLst>
                </a:gridCol>
                <a:gridCol w="2295526">
                  <a:extLst>
                    <a:ext uri="{9D8B030D-6E8A-4147-A177-3AD203B41FA5}">
                      <a16:colId xmlns:a16="http://schemas.microsoft.com/office/drawing/2014/main" val="2879004903"/>
                    </a:ext>
                  </a:extLst>
                </a:gridCol>
                <a:gridCol w="2295526">
                  <a:extLst>
                    <a:ext uri="{9D8B030D-6E8A-4147-A177-3AD203B41FA5}">
                      <a16:colId xmlns:a16="http://schemas.microsoft.com/office/drawing/2014/main" val="558887262"/>
                    </a:ext>
                  </a:extLst>
                </a:gridCol>
                <a:gridCol w="2295526">
                  <a:extLst>
                    <a:ext uri="{9D8B030D-6E8A-4147-A177-3AD203B41FA5}">
                      <a16:colId xmlns:a16="http://schemas.microsoft.com/office/drawing/2014/main" val="4038012358"/>
                    </a:ext>
                  </a:extLst>
                </a:gridCol>
              </a:tblGrid>
              <a:tr h="0">
                <a:tc>
                  <a:txBody>
                    <a:bodyPr/>
                    <a:lstStyle/>
                    <a:p>
                      <a:pPr algn="ctr" rtl="0" fontAlgn="ctr">
                        <a:spcBef>
                          <a:spcPts val="0"/>
                        </a:spcBef>
                        <a:spcAft>
                          <a:spcPts val="0"/>
                        </a:spcAft>
                      </a:pPr>
                      <a:endParaRPr lang="en-US" sz="20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altLang="zh-TW" sz="24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Random Forest</a:t>
                      </a: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tc hMerge="1">
                  <a:txBody>
                    <a:bodyPr/>
                    <a:lstStyle/>
                    <a:p>
                      <a:pPr rtl="0" fontAlgn="t">
                        <a:spcBef>
                          <a:spcPts val="0"/>
                        </a:spcBef>
                        <a:spcAft>
                          <a:spcPts val="0"/>
                        </a:spcAft>
                      </a:pPr>
                      <a:endParaRPr lang="zh-TW" altLang="en-US" sz="2400" b="1" i="0" dirty="0">
                        <a:effectLst/>
                        <a:latin typeface="微軟正黑體" panose="020B0604030504040204" pitchFamily="34" charset="-120"/>
                        <a:ea typeface="微軟正黑體" panose="020B0604030504040204" pitchFamily="34" charset="-120"/>
                      </a:endParaRPr>
                    </a:p>
                  </a:txBody>
                  <a:tcPr marL="58173" marR="58173" marT="58173" marB="58173">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9431700"/>
                  </a:ext>
                </a:extLst>
              </a:tr>
              <a:tr h="390350">
                <a:tc>
                  <a:txBody>
                    <a:bodyPr/>
                    <a:lstStyle/>
                    <a:p>
                      <a:pPr algn="ctr" rtl="0" fontAlgn="ctr">
                        <a:spcBef>
                          <a:spcPts val="0"/>
                        </a:spcBef>
                        <a:spcAft>
                          <a:spcPts val="0"/>
                        </a:spcAft>
                      </a:pPr>
                      <a:endParaRPr lang="en-US" sz="20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交通</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家具</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基本資訊</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交通</a:t>
                      </a:r>
                      <a:r>
                        <a:rPr lang="en-US" altLang="zh-TW" sz="18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800" b="1" i="0" u="none" strike="noStrike" dirty="0">
                          <a:solidFill>
                            <a:srgbClr val="000000"/>
                          </a:solidFill>
                          <a:effectLst/>
                          <a:latin typeface="微軟正黑體" panose="020B0604030504040204" pitchFamily="34" charset="-120"/>
                          <a:ea typeface="微軟正黑體" panose="020B0604030504040204" pitchFamily="34" charset="-120"/>
                        </a:rPr>
                        <a:t>家具</a:t>
                      </a:r>
                      <a:endParaRPr lang="zh-TW" altLang="en-US" sz="1800" b="1" i="0" dirty="0">
                        <a:effectLst/>
                        <a:latin typeface="微軟正黑體" panose="020B0604030504040204" pitchFamily="34" charset="-120"/>
                        <a:ea typeface="微軟正黑體" panose="020B0604030504040204" pitchFamily="34" charset="-120"/>
                      </a:endParaRPr>
                    </a:p>
                  </a:txBody>
                  <a:tcPr marL="58173" marR="58173" marT="58173" marB="58173">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8358262"/>
                  </a:ext>
                </a:extLst>
              </a:tr>
              <a:tr h="211808">
                <a:tc>
                  <a:txBody>
                    <a:bodyPr/>
                    <a:lstStyle/>
                    <a:p>
                      <a:pPr algn="l" rtl="0" fontAlgn="ctr">
                        <a:spcBef>
                          <a:spcPts val="0"/>
                        </a:spcBef>
                        <a:spcAft>
                          <a:spcPts val="0"/>
                        </a:spcAft>
                      </a:pPr>
                      <a:r>
                        <a:rPr lang="zh-TW" alt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en-US" sz="1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gridSpan="4">
                  <a:txBody>
                    <a:bodyPr/>
                    <a:lstStyle/>
                    <a:p>
                      <a:pPr algn="ctr" fontAlgn="ctr"/>
                      <a:r>
                        <a:rPr lang="en-US" altLang="zh-TW" sz="18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MAE</a:t>
                      </a:r>
                    </a:p>
                  </a:txBody>
                  <a:tcPr marL="7620" marR="7620" marT="7620" marB="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01658326"/>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獨立套房</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1493.472 (12.44%)</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1429.316 (11.91%)</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1421.225 (11.84%)</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1395.513 (11.62%)</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77812132"/>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分租套房</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1195.600 (13.28%)</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1106.904 (12.29%)</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1113.978 (12.37%)</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1063.500 (11.81%)</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extLst>
                  <a:ext uri="{0D108BD9-81ED-4DB2-BD59-A6C34878D82A}">
                    <a16:rowId xmlns:a16="http://schemas.microsoft.com/office/drawing/2014/main" val="2333656715"/>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雅房</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838.284 (13.30%)</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809.903 (12.85%)</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814.662 (12.93%)</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806.503 (12.80%)</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extLst>
                  <a:ext uri="{0D108BD9-81ED-4DB2-BD59-A6C34878D82A}">
                    <a16:rowId xmlns:a16="http://schemas.microsoft.com/office/drawing/2014/main" val="2622840365"/>
                  </a:ext>
                </a:extLst>
              </a:tr>
              <a:tr h="554245">
                <a:tc>
                  <a:txBody>
                    <a:bodyPr/>
                    <a:lstStyle/>
                    <a:p>
                      <a:pPr rtl="0" fontAlgn="t">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整層住家</a:t>
                      </a:r>
                      <a:endParaRPr lang="zh-TW" altLang="en-US" sz="1800" dirty="0">
                        <a:effectLst/>
                        <a:latin typeface="微軟正黑體" panose="020B0604030504040204" pitchFamily="34" charset="-120"/>
                        <a:ea typeface="微軟正黑體" panose="020B0604030504040204" pitchFamily="34" charset="-12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3120.245 (11.55%)</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3221.790 (11.93%)</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3139.307 (11.63%)</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tc>
                  <a:txBody>
                    <a:bodyPr/>
                    <a:lstStyle/>
                    <a:p>
                      <a:pPr rtl="0" fontAlgn="t">
                        <a:spcBef>
                          <a:spcPts val="0"/>
                        </a:spcBef>
                        <a:spcAft>
                          <a:spcPts val="0"/>
                        </a:spcAft>
                      </a:pPr>
                      <a:r>
                        <a:rPr lang="en-US" altLang="zh-TW" sz="1800" b="0" i="0" u="none" strike="noStrike" dirty="0">
                          <a:solidFill>
                            <a:srgbClr val="000000"/>
                          </a:solidFill>
                          <a:effectLst/>
                          <a:latin typeface="Times New Roman" panose="02020603050405020304" pitchFamily="18" charset="0"/>
                          <a:ea typeface="微軟正黑體" panose="020B0604030504040204" pitchFamily="34" charset="-120"/>
                          <a:cs typeface="Times New Roman" panose="02020603050405020304" pitchFamily="18" charset="0"/>
                        </a:rPr>
                        <a:t>3220.837 (11.93%)</a:t>
                      </a:r>
                      <a:endParaRPr lang="zh-TW" altLang="en-US" sz="1800" dirty="0">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58173" marR="58173" marT="58173" marB="58173" anchor="ctr"/>
                </a:tc>
                <a:extLst>
                  <a:ext uri="{0D108BD9-81ED-4DB2-BD59-A6C34878D82A}">
                    <a16:rowId xmlns:a16="http://schemas.microsoft.com/office/drawing/2014/main" val="1849823045"/>
                  </a:ext>
                </a:extLst>
              </a:tr>
            </a:tbl>
          </a:graphicData>
        </a:graphic>
      </p:graphicFrame>
    </p:spTree>
    <p:extLst>
      <p:ext uri="{BB962C8B-B14F-4D97-AF65-F5344CB8AC3E}">
        <p14:creationId xmlns:p14="http://schemas.microsoft.com/office/powerpoint/2010/main" val="415446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C38A5B-E735-447D-8CC2-3DE3C7624595}"/>
              </a:ext>
            </a:extLst>
          </p:cNvPr>
          <p:cNvSpPr>
            <a:spLocks noGrp="1"/>
          </p:cNvSpPr>
          <p:nvPr>
            <p:ph type="sldNum" sz="quarter" idx="12"/>
          </p:nvPr>
        </p:nvSpPr>
        <p:spPr/>
        <p:txBody>
          <a:bodyPr/>
          <a:lstStyle/>
          <a:p>
            <a:fld id="{200BDBBF-675F-4D8F-B2C0-2BABE710A947}" type="slidenum">
              <a:rPr lang="zh-TW" altLang="en-US" smtClean="0"/>
              <a:pPr/>
              <a:t>23</a:t>
            </a:fld>
            <a:endParaRPr lang="zh-TW" altLang="en-US" dirty="0"/>
          </a:p>
        </p:txBody>
      </p:sp>
      <p:sp>
        <p:nvSpPr>
          <p:cNvPr id="3" name="標題 2">
            <a:extLst>
              <a:ext uri="{FF2B5EF4-FFF2-40B4-BE49-F238E27FC236}">
                <a16:creationId xmlns:a16="http://schemas.microsoft.com/office/drawing/2014/main" id="{05FB9E60-19FE-4278-ACD6-F2CED38046FD}"/>
              </a:ext>
            </a:extLst>
          </p:cNvPr>
          <p:cNvSpPr>
            <a:spLocks noGrp="1"/>
          </p:cNvSpPr>
          <p:nvPr>
            <p:ph type="title"/>
          </p:nvPr>
        </p:nvSpPr>
        <p:spPr>
          <a:xfrm>
            <a:off x="655320" y="365125"/>
            <a:ext cx="10515600" cy="1325563"/>
          </a:xfrm>
        </p:spPr>
        <p:txBody>
          <a:bodyPr>
            <a:normAutofit/>
          </a:bodyPr>
          <a:lstStyle/>
          <a:p>
            <a:r>
              <a:rPr lang="zh-TW" altLang="en-US" sz="3600" dirty="0"/>
              <a:t>結果視覺化</a:t>
            </a:r>
            <a:r>
              <a:rPr lang="en-US" altLang="zh-TW" sz="3600" dirty="0"/>
              <a:t>(Y vs Y-hat)</a:t>
            </a:r>
            <a:endParaRPr lang="zh-TW" altLang="en-US" sz="3600" dirty="0"/>
          </a:p>
        </p:txBody>
      </p:sp>
      <p:pic>
        <p:nvPicPr>
          <p:cNvPr id="8194" name="Picture 2" descr="https://lh6.googleusercontent.com/eFdtU7cHcFnBc_2pwvENidvK_ah9w0zxRGo9RmU-3re2E8-sQDFeX3waRLWhyw5u-2bQed1jsl1l-dY3dRtMap1EoxieQ84QciJoLYUbv5vh3Jy_TJWq9jyvcFmYhPto">
            <a:extLst>
              <a:ext uri="{FF2B5EF4-FFF2-40B4-BE49-F238E27FC236}">
                <a16:creationId xmlns:a16="http://schemas.microsoft.com/office/drawing/2014/main" id="{B0BAF541-DD49-436A-B389-6D96EC730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 y="1876975"/>
            <a:ext cx="4572000" cy="42481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egz9QZjwDvrMfDs2Ik3tI5FJaoAQshxIbEqhsyC9J8TdSI66lBLKHgmXvtDzANCo9B6tgupQgikZ6MiSfonwpf5UodOnLb6XeWUr7Y0OfPbNF0Rr3akoT8jEgjC5POGW">
            <a:extLst>
              <a:ext uri="{FF2B5EF4-FFF2-40B4-BE49-F238E27FC236}">
                <a16:creationId xmlns:a16="http://schemas.microsoft.com/office/drawing/2014/main" id="{9224997F-9054-4425-A541-17EEDE977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594" y="250688"/>
            <a:ext cx="3067686" cy="2880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3.googleusercontent.com/Xz0O83yimIZduODDA3ytYI1C3tkDSCN6_bAFuOjlxy5S-YyoWUIa3sECTRDeVdc59f8-VV_e-Dj09ALx87_BpPSL-TFirH7AAtCEYv8YDzKG3KxrcZjHHuVETtQ7Jlvr">
            <a:extLst>
              <a:ext uri="{FF2B5EF4-FFF2-40B4-BE49-F238E27FC236}">
                <a16:creationId xmlns:a16="http://schemas.microsoft.com/office/drawing/2014/main" id="{8D0E9449-A691-4948-920F-C2164EFAD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4953" y="250688"/>
            <a:ext cx="3032247" cy="288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3.googleusercontent.com/lna6AT443Io98_tfRDv3Hg2pyrQRP0Dfvh0fjPJMe8FUTOK5ERqnSIDBUcp7gwMDFYk6_oCXS2hs2MmY-MVluAB_dQYmcKp1gF28JaXX4jop4GHTcMH1SjX_DM_jgr-t">
            <a:extLst>
              <a:ext uri="{FF2B5EF4-FFF2-40B4-BE49-F238E27FC236}">
                <a16:creationId xmlns:a16="http://schemas.microsoft.com/office/drawing/2014/main" id="{6519715A-B991-452E-9346-2069AE2176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8747" y="3245125"/>
            <a:ext cx="306853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3.googleusercontent.com/lkuuzBzrsKKAJR1bjfCodTzLcimqrX7pmGwYZBTstU7NWg8C38aMItARNo_GexlNX7tZdy4P44q--l2z-peVRBKWPbHRV-Kwgd8UGgCDG6Ovt2GqmsMvkOIAwOv2q579">
            <a:extLst>
              <a:ext uri="{FF2B5EF4-FFF2-40B4-BE49-F238E27FC236}">
                <a16:creationId xmlns:a16="http://schemas.microsoft.com/office/drawing/2014/main" id="{BC2638D4-7525-4521-AAB7-FDE957B827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4953" y="3245125"/>
            <a:ext cx="3023025" cy="2880000"/>
          </a:xfrm>
          <a:prstGeom prst="rect">
            <a:avLst/>
          </a:prstGeom>
          <a:noFill/>
          <a:extLst>
            <a:ext uri="{909E8E84-426E-40DD-AFC4-6F175D3DCCD1}">
              <a14:hiddenFill xmlns:a14="http://schemas.microsoft.com/office/drawing/2010/main">
                <a:solidFill>
                  <a:srgbClr val="FFFFFF"/>
                </a:solidFill>
              </a14:hiddenFill>
            </a:ext>
          </a:extLst>
        </p:spPr>
      </p:pic>
      <p:sp>
        <p:nvSpPr>
          <p:cNvPr id="6" name="橢圓 5">
            <a:extLst>
              <a:ext uri="{FF2B5EF4-FFF2-40B4-BE49-F238E27FC236}">
                <a16:creationId xmlns:a16="http://schemas.microsoft.com/office/drawing/2014/main" id="{C5F9C914-4366-4714-A760-14966690A56E}"/>
              </a:ext>
            </a:extLst>
          </p:cNvPr>
          <p:cNvSpPr/>
          <p:nvPr/>
        </p:nvSpPr>
        <p:spPr>
          <a:xfrm>
            <a:off x="5747657" y="2042160"/>
            <a:ext cx="1920240" cy="914400"/>
          </a:xfrm>
          <a:prstGeom prst="ellipse">
            <a:avLst/>
          </a:pr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C82692B0-AD33-4BE9-A300-D80024375C9E}"/>
              </a:ext>
            </a:extLst>
          </p:cNvPr>
          <p:cNvSpPr/>
          <p:nvPr/>
        </p:nvSpPr>
        <p:spPr>
          <a:xfrm>
            <a:off x="10752881" y="3428999"/>
            <a:ext cx="1134319" cy="1680391"/>
          </a:xfrm>
          <a:prstGeom prst="ellipse">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805827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CC38A5B-E735-447D-8CC2-3DE3C7624595}"/>
              </a:ext>
            </a:extLst>
          </p:cNvPr>
          <p:cNvSpPr>
            <a:spLocks noGrp="1"/>
          </p:cNvSpPr>
          <p:nvPr>
            <p:ph type="sldNum" sz="quarter" idx="12"/>
          </p:nvPr>
        </p:nvSpPr>
        <p:spPr/>
        <p:txBody>
          <a:bodyPr/>
          <a:lstStyle/>
          <a:p>
            <a:fld id="{200BDBBF-675F-4D8F-B2C0-2BABE710A947}" type="slidenum">
              <a:rPr lang="zh-TW" altLang="en-US" smtClean="0"/>
              <a:pPr/>
              <a:t>24</a:t>
            </a:fld>
            <a:endParaRPr lang="zh-TW" altLang="en-US" dirty="0"/>
          </a:p>
        </p:txBody>
      </p:sp>
      <p:sp>
        <p:nvSpPr>
          <p:cNvPr id="3" name="標題 2">
            <a:extLst>
              <a:ext uri="{FF2B5EF4-FFF2-40B4-BE49-F238E27FC236}">
                <a16:creationId xmlns:a16="http://schemas.microsoft.com/office/drawing/2014/main" id="{05FB9E60-19FE-4278-ACD6-F2CED38046FD}"/>
              </a:ext>
            </a:extLst>
          </p:cNvPr>
          <p:cNvSpPr>
            <a:spLocks noGrp="1"/>
          </p:cNvSpPr>
          <p:nvPr>
            <p:ph type="title"/>
          </p:nvPr>
        </p:nvSpPr>
        <p:spPr/>
        <p:txBody>
          <a:bodyPr/>
          <a:lstStyle/>
          <a:p>
            <a:r>
              <a:rPr lang="zh-TW" altLang="en-US" dirty="0"/>
              <a:t>最終模型</a:t>
            </a:r>
          </a:p>
        </p:txBody>
      </p:sp>
      <p:graphicFrame>
        <p:nvGraphicFramePr>
          <p:cNvPr id="12" name="內容版面配置區 6">
            <a:extLst>
              <a:ext uri="{FF2B5EF4-FFF2-40B4-BE49-F238E27FC236}">
                <a16:creationId xmlns:a16="http://schemas.microsoft.com/office/drawing/2014/main" id="{F577E413-85EA-49D4-837D-5D1EFA61E241}"/>
              </a:ext>
            </a:extLst>
          </p:cNvPr>
          <p:cNvGraphicFramePr>
            <a:graphicFrameLocks noGrp="1"/>
          </p:cNvGraphicFramePr>
          <p:nvPr>
            <p:ph idx="1"/>
            <p:extLst>
              <p:ext uri="{D42A27DB-BD31-4B8C-83A1-F6EECF244321}">
                <p14:modId xmlns:p14="http://schemas.microsoft.com/office/powerpoint/2010/main" val="3648556724"/>
              </p:ext>
            </p:extLst>
          </p:nvPr>
        </p:nvGraphicFramePr>
        <p:xfrm>
          <a:off x="1165225" y="1889260"/>
          <a:ext cx="9861550" cy="3430636"/>
        </p:xfrm>
        <a:graphic>
          <a:graphicData uri="http://schemas.openxmlformats.org/drawingml/2006/table">
            <a:tbl>
              <a:tblPr>
                <a:tableStyleId>{8EC20E35-A176-4012-BC5E-935CFFF8708E}</a:tableStyleId>
              </a:tblPr>
              <a:tblGrid>
                <a:gridCol w="2641150">
                  <a:extLst>
                    <a:ext uri="{9D8B030D-6E8A-4147-A177-3AD203B41FA5}">
                      <a16:colId xmlns:a16="http://schemas.microsoft.com/office/drawing/2014/main" val="788625990"/>
                    </a:ext>
                  </a:extLst>
                </a:gridCol>
                <a:gridCol w="1805100">
                  <a:extLst>
                    <a:ext uri="{9D8B030D-6E8A-4147-A177-3AD203B41FA5}">
                      <a16:colId xmlns:a16="http://schemas.microsoft.com/office/drawing/2014/main" val="1657949190"/>
                    </a:ext>
                  </a:extLst>
                </a:gridCol>
                <a:gridCol w="1805100">
                  <a:extLst>
                    <a:ext uri="{9D8B030D-6E8A-4147-A177-3AD203B41FA5}">
                      <a16:colId xmlns:a16="http://schemas.microsoft.com/office/drawing/2014/main" val="3486478700"/>
                    </a:ext>
                  </a:extLst>
                </a:gridCol>
                <a:gridCol w="1805100">
                  <a:extLst>
                    <a:ext uri="{9D8B030D-6E8A-4147-A177-3AD203B41FA5}">
                      <a16:colId xmlns:a16="http://schemas.microsoft.com/office/drawing/2014/main" val="212600027"/>
                    </a:ext>
                  </a:extLst>
                </a:gridCol>
                <a:gridCol w="1805100">
                  <a:extLst>
                    <a:ext uri="{9D8B030D-6E8A-4147-A177-3AD203B41FA5}">
                      <a16:colId xmlns:a16="http://schemas.microsoft.com/office/drawing/2014/main" val="2383973668"/>
                    </a:ext>
                  </a:extLst>
                </a:gridCol>
              </a:tblGrid>
              <a:tr h="304445">
                <a:tc>
                  <a:txBody>
                    <a:bodyPr/>
                    <a:lstStyle/>
                    <a:p>
                      <a:pPr algn="ctr" rtl="0" fontAlgn="ctr">
                        <a:spcBef>
                          <a:spcPts val="0"/>
                        </a:spcBef>
                        <a:spcAft>
                          <a:spcPts val="0"/>
                        </a:spcAft>
                      </a:pPr>
                      <a:endParaRPr lang="en-US" sz="28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B w="38100" cap="flat" cmpd="sng" algn="ctr">
                      <a:solidFill>
                        <a:schemeClr val="tx1"/>
                      </a:solidFill>
                      <a:prstDash val="solid"/>
                      <a:round/>
                      <a:headEnd type="none" w="med" len="med"/>
                      <a:tailEnd type="none" w="med" len="med"/>
                    </a:lnB>
                  </a:tcPr>
                </a:tc>
                <a:tc>
                  <a:txBody>
                    <a:bodyPr/>
                    <a:lstStyle/>
                    <a:p>
                      <a:pPr rtl="0" fontAlgn="t">
                        <a:spcBef>
                          <a:spcPts val="1000"/>
                        </a:spcBef>
                        <a:spcAft>
                          <a:spcPts val="0"/>
                        </a:spcAft>
                      </a:pPr>
                      <a:r>
                        <a:rPr lang="en-US" sz="2800" b="1"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Random Forest</a:t>
                      </a:r>
                      <a:endParaRPr lang="en-US" sz="1800" b="1"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GBDT</a:t>
                      </a:r>
                      <a:endParaRPr lang="en-US" sz="1800" b="1"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Regression Tree</a:t>
                      </a:r>
                      <a:endParaRPr lang="en-US" sz="1800" b="1"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lnB w="38100" cap="flat" cmpd="sng" algn="ctr">
                      <a:solidFill>
                        <a:schemeClr val="tx1"/>
                      </a:solidFill>
                      <a:prstDash val="solid"/>
                      <a:round/>
                      <a:headEnd type="none" w="med" len="med"/>
                      <a:tailEnd type="none" w="med" len="med"/>
                    </a:lnB>
                  </a:tcPr>
                </a:tc>
                <a:tc>
                  <a:txBody>
                    <a:bodyPr/>
                    <a:lstStyle/>
                    <a:p>
                      <a:pPr rtl="0" fontAlgn="t">
                        <a:spcBef>
                          <a:spcPts val="0"/>
                        </a:spcBef>
                        <a:spcAft>
                          <a:spcPts val="0"/>
                        </a:spcAft>
                      </a:pPr>
                      <a:r>
                        <a:rPr lang="en-US" sz="28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Stacking</a:t>
                      </a:r>
                      <a:endParaRPr lang="en-US" sz="1800" b="1"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9441819"/>
                  </a:ext>
                </a:extLst>
              </a:tr>
              <a:tr h="356424">
                <a:tc>
                  <a:txBody>
                    <a:bodyPr/>
                    <a:lstStyle/>
                    <a:p>
                      <a:pPr algn="l" rtl="0" fontAlgn="ctr">
                        <a:spcBef>
                          <a:spcPts val="0"/>
                        </a:spcBef>
                        <a:spcAft>
                          <a:spcPts val="0"/>
                        </a:spcAft>
                      </a:pPr>
                      <a:r>
                        <a:rPr lang="zh-TW" altLang="en-US" sz="24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物件類型</a:t>
                      </a:r>
                      <a:endParaRPr lang="en-US" sz="2400" b="1"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44553" marR="44553" marT="44553" marB="44553"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gridSpan="4">
                  <a:txBody>
                    <a:bodyPr/>
                    <a:lstStyle/>
                    <a:p>
                      <a:pPr algn="ctr" fontAlgn="ctr"/>
                      <a:r>
                        <a:rPr lang="en-US" altLang="zh-TW" sz="2400" b="1"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MAE</a:t>
                      </a:r>
                    </a:p>
                  </a:txBody>
                  <a:tcPr marL="7620" marR="7620" marT="7620" marB="0" anchor="ct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tc hMerge="1">
                  <a:txBody>
                    <a:bodyPr/>
                    <a:lstStyle/>
                    <a:p>
                      <a:pPr algn="l" fontAlgn="ctr"/>
                      <a:endParaRPr lang="en-US" altLang="zh-TW" sz="2400" b="0" i="0" u="none" strike="noStrike" dirty="0">
                        <a:solidFill>
                          <a:schemeClr val="tx1">
                            <a:lumMod val="75000"/>
                            <a:lumOff val="25000"/>
                          </a:schemeClr>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7620" marR="7620" marT="7620" marB="0"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01134257"/>
                  </a:ext>
                </a:extLst>
              </a:tr>
              <a:tr h="304445">
                <a:tc>
                  <a:txBody>
                    <a:bodyPr/>
                    <a:lstStyle/>
                    <a:p>
                      <a:pPr rtl="0" fontAlgn="t">
                        <a:spcBef>
                          <a:spcPts val="0"/>
                        </a:spcBef>
                        <a:spcAft>
                          <a:spcPts val="0"/>
                        </a:spcAft>
                      </a:pPr>
                      <a:r>
                        <a:rPr lang="zh-TW" altLang="en-US" sz="2400" b="0" i="0" u="none" strike="noStrike"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獨立套房</a:t>
                      </a:r>
                      <a:endParaRPr lang="zh-TW" altLang="en-US" sz="16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929" marR="65929" marT="65929" marB="65929"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4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1373</a:t>
                      </a:r>
                      <a:endParaRPr lang="zh-TW" altLang="en-US" sz="1600"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1966</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2131</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lnT w="38100" cap="flat" cmpd="sng" algn="ctr">
                      <a:solidFill>
                        <a:schemeClr val="tx1"/>
                      </a:solidFill>
                      <a:prstDash val="solid"/>
                      <a:round/>
                      <a:headEnd type="none" w="med" len="med"/>
                      <a:tailEnd type="none" w="med" len="med"/>
                    </a:lnT>
                  </a:tcP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1491</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59972538"/>
                  </a:ext>
                </a:extLst>
              </a:tr>
              <a:tr h="356424">
                <a:tc>
                  <a:txBody>
                    <a:bodyPr/>
                    <a:lstStyle/>
                    <a:p>
                      <a:pPr rtl="0" fontAlgn="t">
                        <a:spcBef>
                          <a:spcPts val="0"/>
                        </a:spcBef>
                        <a:spcAft>
                          <a:spcPts val="0"/>
                        </a:spcAft>
                      </a:pPr>
                      <a:r>
                        <a:rPr lang="zh-TW" altLang="en-US" sz="2400" b="0" i="0" u="none" strike="noStrike"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分租套房</a:t>
                      </a:r>
                      <a:endParaRPr lang="zh-TW" altLang="en-US" sz="16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1071</a:t>
                      </a:r>
                      <a:endParaRPr lang="zh-TW" altLang="en-US" sz="1600"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1476</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1600</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1156</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extLst>
                  <a:ext uri="{0D108BD9-81ED-4DB2-BD59-A6C34878D82A}">
                    <a16:rowId xmlns:a16="http://schemas.microsoft.com/office/drawing/2014/main" val="1953696267"/>
                  </a:ext>
                </a:extLst>
              </a:tr>
              <a:tr h="356424">
                <a:tc>
                  <a:txBody>
                    <a:bodyPr/>
                    <a:lstStyle/>
                    <a:p>
                      <a:pPr rtl="0" fontAlgn="t">
                        <a:spcBef>
                          <a:spcPts val="0"/>
                        </a:spcBef>
                        <a:spcAft>
                          <a:spcPts val="0"/>
                        </a:spcAft>
                      </a:pPr>
                      <a:r>
                        <a:rPr lang="zh-TW" altLang="en-US" sz="2400" b="0" i="0" u="none" strike="noStrike"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雅房</a:t>
                      </a:r>
                      <a:endParaRPr lang="zh-TW" altLang="en-US" sz="16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802</a:t>
                      </a:r>
                      <a:endParaRPr lang="zh-TW" altLang="en-US" sz="1600"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1082</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1175</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886</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extLst>
                  <a:ext uri="{0D108BD9-81ED-4DB2-BD59-A6C34878D82A}">
                    <a16:rowId xmlns:a16="http://schemas.microsoft.com/office/drawing/2014/main" val="1651820094"/>
                  </a:ext>
                </a:extLst>
              </a:tr>
              <a:tr h="356424">
                <a:tc>
                  <a:txBody>
                    <a:bodyPr/>
                    <a:lstStyle/>
                    <a:p>
                      <a:pPr rtl="0" fontAlgn="t">
                        <a:spcBef>
                          <a:spcPts val="0"/>
                        </a:spcBef>
                        <a:spcAft>
                          <a:spcPts val="0"/>
                        </a:spcAft>
                      </a:pPr>
                      <a:r>
                        <a:rPr lang="zh-TW" altLang="en-US" sz="2400" b="0" i="0" u="none" strike="noStrike"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整層住家</a:t>
                      </a:r>
                      <a:endParaRPr lang="zh-TW" altLang="en-US" sz="16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rPr>
                        <a:t>3122</a:t>
                      </a:r>
                      <a:endParaRPr lang="zh-TW" altLang="en-US" sz="1600" dirty="0">
                        <a:solidFill>
                          <a:srgbClr val="FF0000"/>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5010</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5583</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tc>
                  <a:txBody>
                    <a:bodyPr/>
                    <a:lstStyle/>
                    <a:p>
                      <a:pPr rtl="0" fontAlgn="t">
                        <a:spcBef>
                          <a:spcPts val="0"/>
                        </a:spcBef>
                        <a:spcAft>
                          <a:spcPts val="0"/>
                        </a:spcAft>
                      </a:pPr>
                      <a:r>
                        <a:rPr lang="en-US" altLang="zh-TW" sz="2400" b="0" i="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3399</a:t>
                      </a:r>
                      <a:endParaRPr lang="zh-TW" altLang="en-US" sz="1600"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txBody>
                  <a:tcPr marL="65929" marR="65929" marT="65929" marB="65929" anchor="ctr"/>
                </a:tc>
                <a:extLst>
                  <a:ext uri="{0D108BD9-81ED-4DB2-BD59-A6C34878D82A}">
                    <a16:rowId xmlns:a16="http://schemas.microsoft.com/office/drawing/2014/main" val="182967715"/>
                  </a:ext>
                </a:extLst>
              </a:tr>
            </a:tbl>
          </a:graphicData>
        </a:graphic>
      </p:graphicFrame>
    </p:spTree>
    <p:extLst>
      <p:ext uri="{BB962C8B-B14F-4D97-AF65-F5344CB8AC3E}">
        <p14:creationId xmlns:p14="http://schemas.microsoft.com/office/powerpoint/2010/main" val="2398127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2F612417-1A14-4D5B-BB03-21CA75314B7D}"/>
              </a:ext>
            </a:extLst>
          </p:cNvPr>
          <p:cNvSpPr>
            <a:spLocks noGrp="1"/>
          </p:cNvSpPr>
          <p:nvPr>
            <p:ph type="sldNum" sz="quarter" idx="12"/>
          </p:nvPr>
        </p:nvSpPr>
        <p:spPr/>
        <p:txBody>
          <a:bodyPr/>
          <a:lstStyle/>
          <a:p>
            <a:fld id="{200BDBBF-675F-4D8F-B2C0-2BABE710A947}" type="slidenum">
              <a:rPr lang="zh-TW" altLang="en-US" smtClean="0"/>
              <a:pPr/>
              <a:t>25</a:t>
            </a:fld>
            <a:endParaRPr lang="zh-TW" altLang="en-US" dirty="0"/>
          </a:p>
        </p:txBody>
      </p:sp>
      <p:sp>
        <p:nvSpPr>
          <p:cNvPr id="3" name="標題 2">
            <a:extLst>
              <a:ext uri="{FF2B5EF4-FFF2-40B4-BE49-F238E27FC236}">
                <a16:creationId xmlns:a16="http://schemas.microsoft.com/office/drawing/2014/main" id="{12D49F7F-AEEB-4B9B-B14E-8E1C0755527D}"/>
              </a:ext>
            </a:extLst>
          </p:cNvPr>
          <p:cNvSpPr>
            <a:spLocks noGrp="1"/>
          </p:cNvSpPr>
          <p:nvPr>
            <p:ph type="title"/>
          </p:nvPr>
        </p:nvSpPr>
        <p:spPr/>
        <p:txBody>
          <a:bodyPr/>
          <a:lstStyle/>
          <a:p>
            <a:r>
              <a:rPr lang="zh-TW" altLang="en-US" dirty="0"/>
              <a:t>討論</a:t>
            </a:r>
          </a:p>
        </p:txBody>
      </p:sp>
      <p:sp>
        <p:nvSpPr>
          <p:cNvPr id="4" name="內容版面配置區 3">
            <a:extLst>
              <a:ext uri="{FF2B5EF4-FFF2-40B4-BE49-F238E27FC236}">
                <a16:creationId xmlns:a16="http://schemas.microsoft.com/office/drawing/2014/main" id="{4461D1C4-50BE-4259-9203-5D021E19D253}"/>
              </a:ext>
            </a:extLst>
          </p:cNvPr>
          <p:cNvSpPr>
            <a:spLocks noGrp="1"/>
          </p:cNvSpPr>
          <p:nvPr>
            <p:ph idx="1"/>
          </p:nvPr>
        </p:nvSpPr>
        <p:spPr>
          <a:xfrm>
            <a:off x="838200" y="1825624"/>
            <a:ext cx="10515600" cy="5032375"/>
          </a:xfrm>
        </p:spPr>
        <p:txBody>
          <a:bodyPr>
            <a:normAutofit/>
          </a:bodyPr>
          <a:lstStyle/>
          <a:p>
            <a:pPr marL="0" indent="0">
              <a:buNone/>
            </a:pPr>
            <a:r>
              <a:rPr lang="zh-TW" altLang="en-US" dirty="0"/>
              <a:t>預測不佳的原因：</a:t>
            </a:r>
          </a:p>
          <a:p>
            <a:pPr fontAlgn="base"/>
            <a:r>
              <a:rPr lang="zh-TW" altLang="en-US" dirty="0"/>
              <a:t>刊登不實：資料有誤、不確實</a:t>
            </a:r>
          </a:p>
          <a:p>
            <a:pPr fontAlgn="base"/>
            <a:r>
              <a:rPr lang="zh-TW" altLang="en-US" dirty="0"/>
              <a:t>關鍵資訊缺乏：完整經緯度、地段、未考慮時間序列</a:t>
            </a:r>
          </a:p>
          <a:p>
            <a:pPr fontAlgn="base"/>
            <a:r>
              <a:rPr lang="zh-TW" altLang="en-US" dirty="0"/>
              <a:t>房東主觀定價</a:t>
            </a:r>
          </a:p>
          <a:p>
            <a:pPr fontAlgn="base"/>
            <a:r>
              <a:rPr lang="zh-TW" altLang="en-US" dirty="0"/>
              <a:t>資料過於分散：新北市共 </a:t>
            </a:r>
            <a:r>
              <a:rPr lang="en-US" altLang="zh-TW" dirty="0"/>
              <a:t>7 </a:t>
            </a:r>
            <a:r>
              <a:rPr lang="zh-TW" altLang="en-US" dirty="0"/>
              <a:t>個行政區的兩年總案件數低於 </a:t>
            </a:r>
            <a:r>
              <a:rPr lang="en-US" altLang="zh-TW" dirty="0"/>
              <a:t>30 </a:t>
            </a:r>
            <a:r>
              <a:rPr lang="zh-TW" altLang="en-US" dirty="0"/>
              <a:t>件</a:t>
            </a:r>
          </a:p>
          <a:p>
            <a:pPr fontAlgn="base"/>
            <a:r>
              <a:rPr lang="zh-TW" altLang="en-US" dirty="0"/>
              <a:t>租房 </a:t>
            </a:r>
            <a:r>
              <a:rPr lang="en-US" altLang="zh-TW" dirty="0"/>
              <a:t>VS </a:t>
            </a:r>
            <a:r>
              <a:rPr lang="zh-TW" altLang="en-US" dirty="0"/>
              <a:t>買房：非實際成交價</a:t>
            </a:r>
            <a:endParaRPr lang="en-US" altLang="zh-TW" dirty="0"/>
          </a:p>
          <a:p>
            <a:pPr marL="0" indent="0" fontAlgn="base">
              <a:buNone/>
            </a:pPr>
            <a:endParaRPr lang="zh-TW" altLang="en-US" dirty="0"/>
          </a:p>
          <a:p>
            <a:pPr marL="0" indent="0">
              <a:buNone/>
            </a:pPr>
            <a:r>
              <a:rPr lang="zh-TW" altLang="en-US" b="1" dirty="0"/>
              <a:t>解決方法：刪除重複刊登資料</a:t>
            </a:r>
          </a:p>
        </p:txBody>
      </p:sp>
    </p:spTree>
    <p:extLst>
      <p:ext uri="{BB962C8B-B14F-4D97-AF65-F5344CB8AC3E}">
        <p14:creationId xmlns:p14="http://schemas.microsoft.com/office/powerpoint/2010/main" val="221832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876DCEA-8315-4642-A3D1-7E1159F6C61F}"/>
              </a:ext>
            </a:extLst>
          </p:cNvPr>
          <p:cNvSpPr>
            <a:spLocks noGrp="1"/>
          </p:cNvSpPr>
          <p:nvPr>
            <p:ph type="sldNum" sz="quarter" idx="12"/>
          </p:nvPr>
        </p:nvSpPr>
        <p:spPr/>
        <p:txBody>
          <a:bodyPr/>
          <a:lstStyle/>
          <a:p>
            <a:fld id="{200BDBBF-675F-4D8F-B2C0-2BABE710A947}" type="slidenum">
              <a:rPr lang="zh-TW" altLang="en-US" smtClean="0"/>
              <a:pPr/>
              <a:t>26</a:t>
            </a:fld>
            <a:endParaRPr lang="zh-TW" altLang="en-US" dirty="0"/>
          </a:p>
        </p:txBody>
      </p:sp>
      <p:sp>
        <p:nvSpPr>
          <p:cNvPr id="3" name="標題 2">
            <a:extLst>
              <a:ext uri="{FF2B5EF4-FFF2-40B4-BE49-F238E27FC236}">
                <a16:creationId xmlns:a16="http://schemas.microsoft.com/office/drawing/2014/main" id="{CBD54958-7265-4314-BE15-2DD57EEEE215}"/>
              </a:ext>
            </a:extLst>
          </p:cNvPr>
          <p:cNvSpPr>
            <a:spLocks noGrp="1"/>
          </p:cNvSpPr>
          <p:nvPr>
            <p:ph type="title"/>
          </p:nvPr>
        </p:nvSpPr>
        <p:spPr/>
        <p:txBody>
          <a:bodyPr/>
          <a:lstStyle/>
          <a:p>
            <a:r>
              <a:rPr lang="zh-TW" altLang="en-US" dirty="0"/>
              <a:t>結論及未來展望</a:t>
            </a:r>
          </a:p>
        </p:txBody>
      </p:sp>
      <p:sp>
        <p:nvSpPr>
          <p:cNvPr id="4" name="內容版面配置區 3">
            <a:extLst>
              <a:ext uri="{FF2B5EF4-FFF2-40B4-BE49-F238E27FC236}">
                <a16:creationId xmlns:a16="http://schemas.microsoft.com/office/drawing/2014/main" id="{CDC6DB5E-A9F0-47B7-8062-2ED70F648D66}"/>
              </a:ext>
            </a:extLst>
          </p:cNvPr>
          <p:cNvSpPr>
            <a:spLocks noGrp="1"/>
          </p:cNvSpPr>
          <p:nvPr>
            <p:ph idx="1"/>
          </p:nvPr>
        </p:nvSpPr>
        <p:spPr>
          <a:xfrm>
            <a:off x="838200" y="1825625"/>
            <a:ext cx="10774680" cy="4351338"/>
          </a:xfrm>
        </p:spPr>
        <p:txBody>
          <a:bodyPr>
            <a:normAutofit/>
          </a:bodyPr>
          <a:lstStyle/>
          <a:p>
            <a:pPr fontAlgn="base"/>
            <a:r>
              <a:rPr lang="zh-TW" altLang="en-US" dirty="0"/>
              <a:t>租屋模型需要花大量的心力在資料清理和模型假設上</a:t>
            </a:r>
            <a:r>
              <a:rPr lang="en-US" altLang="zh-TW" dirty="0"/>
              <a:t>(</a:t>
            </a:r>
            <a:r>
              <a:rPr lang="zh-TW" altLang="en-US" dirty="0"/>
              <a:t>這些清理和假設必須在實務上是合理的</a:t>
            </a:r>
            <a:r>
              <a:rPr lang="en-US" altLang="zh-TW" dirty="0"/>
              <a:t>)</a:t>
            </a:r>
          </a:p>
          <a:p>
            <a:pPr fontAlgn="base"/>
            <a:r>
              <a:rPr lang="zh-TW" altLang="en-US" dirty="0"/>
              <a:t>在我們目前所有的嘗試中，這份資料集用</a:t>
            </a:r>
            <a:r>
              <a:rPr lang="zh-TW" altLang="en-US" b="1" dirty="0"/>
              <a:t>隨機森林</a:t>
            </a:r>
            <a:r>
              <a:rPr lang="zh-TW" altLang="en-US" dirty="0"/>
              <a:t>的預測表現最好</a:t>
            </a:r>
          </a:p>
          <a:p>
            <a:pPr fontAlgn="base"/>
            <a:r>
              <a:rPr lang="zh-TW" altLang="en-US" dirty="0"/>
              <a:t>在租金預測的任務中，</a:t>
            </a:r>
            <a:r>
              <a:rPr lang="zh-TW" altLang="en-US" b="1" dirty="0"/>
              <a:t>離群值</a:t>
            </a:r>
            <a:r>
              <a:rPr lang="zh-TW" altLang="en-US" dirty="0"/>
              <a:t>會嚴重影響模型的預測結果</a:t>
            </a:r>
          </a:p>
          <a:p>
            <a:pPr fontAlgn="base"/>
            <a:r>
              <a:rPr lang="zh-TW" altLang="en-US" dirty="0"/>
              <a:t>基本資訊考量</a:t>
            </a:r>
            <a:r>
              <a:rPr lang="zh-TW" altLang="en-US" b="1" dirty="0"/>
              <a:t>交通</a:t>
            </a:r>
            <a:r>
              <a:rPr lang="zh-TW" altLang="en-US" dirty="0"/>
              <a:t>以及</a:t>
            </a:r>
            <a:r>
              <a:rPr lang="zh-TW" altLang="en-US" b="1" dirty="0"/>
              <a:t>傢俱</a:t>
            </a:r>
            <a:r>
              <a:rPr lang="zh-TW" altLang="en-US" dirty="0"/>
              <a:t>對於模型的預測效果提升</a:t>
            </a:r>
          </a:p>
          <a:p>
            <a:pPr fontAlgn="base"/>
            <a:r>
              <a:rPr lang="zh-TW" altLang="en-US" dirty="0"/>
              <a:t>長期的研究，納入時間序列</a:t>
            </a:r>
          </a:p>
          <a:p>
            <a:endParaRPr lang="zh-TW" altLang="en-US" dirty="0"/>
          </a:p>
        </p:txBody>
      </p:sp>
    </p:spTree>
    <p:extLst>
      <p:ext uri="{BB962C8B-B14F-4D97-AF65-F5344CB8AC3E}">
        <p14:creationId xmlns:p14="http://schemas.microsoft.com/office/powerpoint/2010/main" val="1692463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F0040"/>
        </a:solidFill>
        <a:effectLst/>
      </p:bgPr>
    </p:bg>
    <p:spTree>
      <p:nvGrpSpPr>
        <p:cNvPr id="1" name=""/>
        <p:cNvGrpSpPr/>
        <p:nvPr/>
      </p:nvGrpSpPr>
      <p:grpSpPr>
        <a:xfrm>
          <a:off x="0" y="0"/>
          <a:ext cx="0" cy="0"/>
          <a:chOff x="0" y="0"/>
          <a:chExt cx="0" cy="0"/>
        </a:xfrm>
      </p:grpSpPr>
      <p:pic>
        <p:nvPicPr>
          <p:cNvPr id="4106" name="Picture 10" descr="Light PNG Transparent Images | PNG All">
            <a:extLst>
              <a:ext uri="{FF2B5EF4-FFF2-40B4-BE49-F238E27FC236}">
                <a16:creationId xmlns:a16="http://schemas.microsoft.com/office/drawing/2014/main" id="{BDAB5819-D650-473C-8B68-07D8135F6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738" y="-1909897"/>
            <a:ext cx="6487825" cy="6487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5" name="3D 模型 4" descr="Red lantern">
                <a:extLst>
                  <a:ext uri="{FF2B5EF4-FFF2-40B4-BE49-F238E27FC236}">
                    <a16:creationId xmlns:a16="http://schemas.microsoft.com/office/drawing/2014/main" id="{7A6FE29E-918B-4C1E-A239-47D4CAAF93D4}"/>
                  </a:ext>
                </a:extLst>
              </p:cNvPr>
              <p:cNvGraphicFramePr>
                <a:graphicFrameLocks noChangeAspect="1"/>
              </p:cNvGraphicFramePr>
              <p:nvPr>
                <p:extLst>
                  <p:ext uri="{D42A27DB-BD31-4B8C-83A1-F6EECF244321}">
                    <p14:modId xmlns:p14="http://schemas.microsoft.com/office/powerpoint/2010/main" val="3588946307"/>
                  </p:ext>
                </p:extLst>
              </p:nvPr>
            </p:nvGraphicFramePr>
            <p:xfrm>
              <a:off x="365760" y="-316803"/>
              <a:ext cx="2294830" cy="3623883"/>
            </p:xfrm>
            <a:graphic>
              <a:graphicData uri="http://schemas.microsoft.com/office/drawing/2017/model3d">
                <am3d:model3d r:embed="rId4">
                  <am3d:spPr>
                    <a:xfrm>
                      <a:off x="0" y="0"/>
                      <a:ext cx="2294830" cy="3623883"/>
                    </a:xfrm>
                    <a:prstGeom prst="rect">
                      <a:avLst/>
                    </a:prstGeom>
                  </am3d:spPr>
                  <am3d:camera>
                    <am3d:pos x="0" y="0" z="62635425"/>
                    <am3d:up dx="0" dy="36000000" dz="0"/>
                    <am3d:lookAt x="0" y="0" z="0"/>
                    <am3d:perspective fov="2700000"/>
                  </am3d:camera>
                  <am3d:trans>
                    <am3d:meterPerModelUnit n="19251045" d="1000000"/>
                    <am3d:preTrans dx="0" dy="-17999984" dz="-285"/>
                    <am3d:scale>
                      <am3d:sx n="1000000" d="1000000"/>
                      <am3d:sy n="1000000" d="1000000"/>
                      <am3d:sz n="1000000" d="1000000"/>
                    </am3d:scale>
                    <am3d:rot ax="10246045" ay="3832554" az="10301798"/>
                    <am3d:postTrans dx="0" dy="0" dz="0"/>
                  </am3d:trans>
                  <am3d:raster rName="Office3DRenderer" rVer="16.0.8326">
                    <am3d:blip r:embed="rId5"/>
                  </am3d:raster>
                  <am3d:objViewport viewportSz="50415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 模型 4" descr="Red lantern">
                <a:extLst>
                  <a:ext uri="{FF2B5EF4-FFF2-40B4-BE49-F238E27FC236}">
                    <a16:creationId xmlns:a16="http://schemas.microsoft.com/office/drawing/2014/main" id="{7A6FE29E-918B-4C1E-A239-47D4CAAF93D4}"/>
                  </a:ext>
                </a:extLst>
              </p:cNvPr>
              <p:cNvPicPr>
                <a:picLocks noGrp="1" noRot="1" noChangeAspect="1" noMove="1" noResize="1" noEditPoints="1" noAdjustHandles="1" noChangeArrowheads="1" noChangeShapeType="1" noCrop="1"/>
              </p:cNvPicPr>
              <p:nvPr/>
            </p:nvPicPr>
            <p:blipFill>
              <a:blip r:embed="rId6"/>
              <a:stretch>
                <a:fillRect/>
              </a:stretch>
            </p:blipFill>
            <p:spPr>
              <a:xfrm>
                <a:off x="365760" y="-316803"/>
                <a:ext cx="2294830" cy="3623883"/>
              </a:xfrm>
              <a:prstGeom prst="rect">
                <a:avLst/>
              </a:prstGeom>
            </p:spPr>
          </p:pic>
        </mc:Fallback>
      </mc:AlternateContent>
      <p:pic>
        <p:nvPicPr>
          <p:cNvPr id="4104" name="Picture 8" descr="Fireworks Animated Illustration - Royalty-Free GIF - Animated Clipart -  Free PNG - Free Clip Art">
            <a:extLst>
              <a:ext uri="{FF2B5EF4-FFF2-40B4-BE49-F238E27FC236}">
                <a16:creationId xmlns:a16="http://schemas.microsoft.com/office/drawing/2014/main" id="{6D476931-DFE2-420E-8531-2925B3B4AC85}"/>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336280" y="4937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標題 2">
            <a:extLst>
              <a:ext uri="{FF2B5EF4-FFF2-40B4-BE49-F238E27FC236}">
                <a16:creationId xmlns:a16="http://schemas.microsoft.com/office/drawing/2014/main" id="{279057FC-87FE-4633-80FA-A324AA12F5E6}"/>
              </a:ext>
            </a:extLst>
          </p:cNvPr>
          <p:cNvSpPr txBox="1">
            <a:spLocks/>
          </p:cNvSpPr>
          <p:nvPr/>
        </p:nvSpPr>
        <p:spPr>
          <a:xfrm>
            <a:off x="1588770" y="1889602"/>
            <a:ext cx="9014460" cy="28805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13800" b="1" dirty="0">
                <a:solidFill>
                  <a:schemeClr val="accent1">
                    <a:lumMod val="20000"/>
                    <a:lumOff val="80000"/>
                  </a:schemeClr>
                </a:solidFill>
                <a:latin typeface="Adobe Garamond Pro Bold" panose="02020702060506020403" pitchFamily="18" charset="0"/>
                <a:ea typeface="Adobe 繁黑體 Std B" panose="020B0700000000000000" pitchFamily="34" charset="-120"/>
                <a:cs typeface="Adobe Devanagari" panose="02040503050201020203" pitchFamily="18" charset="0"/>
              </a:rPr>
              <a:t>2021</a:t>
            </a:r>
            <a:endParaRPr lang="en-US" altLang="zh-TW" sz="9600" b="1" dirty="0">
              <a:solidFill>
                <a:schemeClr val="accent1">
                  <a:lumMod val="20000"/>
                  <a:lumOff val="80000"/>
                </a:schemeClr>
              </a:solidFill>
              <a:latin typeface="Adobe Garamond Pro Bold" panose="02020702060506020403" pitchFamily="18" charset="0"/>
              <a:ea typeface="Adobe 繁黑體 Std B" panose="020B0700000000000000" pitchFamily="34" charset="-120"/>
              <a:cs typeface="Adobe Devanagari" panose="02040503050201020203" pitchFamily="18" charset="0"/>
            </a:endParaRPr>
          </a:p>
          <a:p>
            <a:pPr algn="ctr"/>
            <a:r>
              <a:rPr lang="en-US" altLang="zh-TW" sz="6600" b="1" dirty="0">
                <a:solidFill>
                  <a:schemeClr val="accent1">
                    <a:lumMod val="20000"/>
                    <a:lumOff val="80000"/>
                  </a:schemeClr>
                </a:solidFill>
                <a:latin typeface="Adobe Garamond Pro Bold" panose="02020702060506020403" pitchFamily="18" charset="0"/>
                <a:ea typeface="Adobe 繁黑體 Std B" panose="020B0700000000000000" pitchFamily="34" charset="-120"/>
                <a:cs typeface="Adobe Devanagari" panose="02040503050201020203" pitchFamily="18" charset="0"/>
              </a:rPr>
              <a:t>HAPPY NEW YEAR</a:t>
            </a:r>
            <a:endParaRPr lang="zh-TW" altLang="en-US" sz="6600" b="1" dirty="0">
              <a:solidFill>
                <a:schemeClr val="accent1">
                  <a:lumMod val="20000"/>
                  <a:lumOff val="80000"/>
                </a:schemeClr>
              </a:solidFill>
              <a:latin typeface="Adobe Garamond Pro Bold" panose="02020702060506020403" pitchFamily="18" charset="0"/>
              <a:ea typeface="Adobe 繁黑體 Std B" panose="020B0700000000000000" pitchFamily="34" charset="-120"/>
              <a:cs typeface="Adobe Devanagari" panose="02040503050201020203" pitchFamily="18" charset="0"/>
            </a:endParaRPr>
          </a:p>
        </p:txBody>
      </p:sp>
      <p:pic>
        <p:nvPicPr>
          <p:cNvPr id="4098" name="Picture 2" descr="Taipei 101 - Free monuments icons">
            <a:extLst>
              <a:ext uri="{FF2B5EF4-FFF2-40B4-BE49-F238E27FC236}">
                <a16:creationId xmlns:a16="http://schemas.microsoft.com/office/drawing/2014/main" id="{0FB411E3-3DF1-4189-8D0A-EB98EE228E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4840" y="2139528"/>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3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accel="20000" decel="20000" fill="hold" nodeType="withEffect">
                                  <p:stCondLst>
                                    <p:cond delay="0"/>
                                  </p:stCondLst>
                                  <p:childTnLst>
                                    <p:anim calcmode="lin" valueType="num">
                                      <p:cBhvr additive="sum">
                                        <p:cTn id="6" dur="5000" fill="hold"/>
                                        <p:tgtEl>
                                          <p:spTgt spid="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26" presetClass="emph" presetSubtype="0" repeatCount="indefinite" fill="hold" nodeType="withEffect">
                                  <p:stCondLst>
                                    <p:cond delay="0"/>
                                  </p:stCondLst>
                                  <p:childTnLst>
                                    <p:animEffect transition="out" filter="fade">
                                      <p:cBhvr>
                                        <p:cTn id="8" dur="3000" tmFilter="0, 0; .2, .5; .8, .5; 1, 0"/>
                                        <p:tgtEl>
                                          <p:spTgt spid="4106"/>
                                        </p:tgtEl>
                                      </p:cBhvr>
                                    </p:animEffect>
                                    <p:animScale>
                                      <p:cBhvr>
                                        <p:cTn id="9" dur="1500" autoRev="1" fill="hold"/>
                                        <p:tgtEl>
                                          <p:spTgt spid="41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 name="手繪多邊形: 圖案 6">
            <a:extLst>
              <a:ext uri="{FF2B5EF4-FFF2-40B4-BE49-F238E27FC236}">
                <a16:creationId xmlns:a16="http://schemas.microsoft.com/office/drawing/2014/main" id="{D8AE9A06-88D0-471E-AA8E-10365E481C56}"/>
              </a:ext>
            </a:extLst>
          </p:cNvPr>
          <p:cNvSpPr/>
          <p:nvPr/>
        </p:nvSpPr>
        <p:spPr>
          <a:xfrm flipH="1" flipV="1">
            <a:off x="6096000" y="1690688"/>
            <a:ext cx="8069821" cy="5691924"/>
          </a:xfrm>
          <a:custGeom>
            <a:avLst/>
            <a:gdLst>
              <a:gd name="connsiteX0" fmla="*/ 629972 w 8069821"/>
              <a:gd name="connsiteY0" fmla="*/ 5791200 h 6228080"/>
              <a:gd name="connsiteX1" fmla="*/ 660452 w 8069821"/>
              <a:gd name="connsiteY1" fmla="*/ 5740400 h 6228080"/>
              <a:gd name="connsiteX2" fmla="*/ 680772 w 8069821"/>
              <a:gd name="connsiteY2" fmla="*/ 5699760 h 6228080"/>
              <a:gd name="connsiteX3" fmla="*/ 741732 w 8069821"/>
              <a:gd name="connsiteY3" fmla="*/ 5648960 h 6228080"/>
              <a:gd name="connsiteX4" fmla="*/ 772212 w 8069821"/>
              <a:gd name="connsiteY4" fmla="*/ 5618480 h 6228080"/>
              <a:gd name="connsiteX5" fmla="*/ 792532 w 8069821"/>
              <a:gd name="connsiteY5" fmla="*/ 5588000 h 6228080"/>
              <a:gd name="connsiteX6" fmla="*/ 853492 w 8069821"/>
              <a:gd name="connsiteY6" fmla="*/ 5547360 h 6228080"/>
              <a:gd name="connsiteX7" fmla="*/ 883972 w 8069821"/>
              <a:gd name="connsiteY7" fmla="*/ 5516880 h 6228080"/>
              <a:gd name="connsiteX8" fmla="*/ 924612 w 8069821"/>
              <a:gd name="connsiteY8" fmla="*/ 5486400 h 6228080"/>
              <a:gd name="connsiteX9" fmla="*/ 985572 w 8069821"/>
              <a:gd name="connsiteY9" fmla="*/ 5425440 h 6228080"/>
              <a:gd name="connsiteX10" fmla="*/ 1026212 w 8069821"/>
              <a:gd name="connsiteY10" fmla="*/ 5354320 h 6228080"/>
              <a:gd name="connsiteX11" fmla="*/ 1056692 w 8069821"/>
              <a:gd name="connsiteY11" fmla="*/ 5303520 h 6228080"/>
              <a:gd name="connsiteX12" fmla="*/ 1097332 w 8069821"/>
              <a:gd name="connsiteY12" fmla="*/ 5242560 h 6228080"/>
              <a:gd name="connsiteX13" fmla="*/ 1127812 w 8069821"/>
              <a:gd name="connsiteY13" fmla="*/ 5191760 h 6228080"/>
              <a:gd name="connsiteX14" fmla="*/ 1148132 w 8069821"/>
              <a:gd name="connsiteY14" fmla="*/ 5161280 h 6228080"/>
              <a:gd name="connsiteX15" fmla="*/ 1188772 w 8069821"/>
              <a:gd name="connsiteY15" fmla="*/ 5059680 h 6228080"/>
              <a:gd name="connsiteX16" fmla="*/ 1229412 w 8069821"/>
              <a:gd name="connsiteY16" fmla="*/ 4978400 h 6228080"/>
              <a:gd name="connsiteX17" fmla="*/ 1259892 w 8069821"/>
              <a:gd name="connsiteY17" fmla="*/ 4805680 h 6228080"/>
              <a:gd name="connsiteX18" fmla="*/ 1280212 w 8069821"/>
              <a:gd name="connsiteY18" fmla="*/ 4765040 h 6228080"/>
              <a:gd name="connsiteX19" fmla="*/ 1300532 w 8069821"/>
              <a:gd name="connsiteY19" fmla="*/ 4612640 h 6228080"/>
              <a:gd name="connsiteX20" fmla="*/ 1290372 w 8069821"/>
              <a:gd name="connsiteY20" fmla="*/ 4124960 h 6228080"/>
              <a:gd name="connsiteX21" fmla="*/ 1270052 w 8069821"/>
              <a:gd name="connsiteY21" fmla="*/ 4084320 h 6228080"/>
              <a:gd name="connsiteX22" fmla="*/ 1249732 w 8069821"/>
              <a:gd name="connsiteY22" fmla="*/ 4023360 h 6228080"/>
              <a:gd name="connsiteX23" fmla="*/ 1239572 w 8069821"/>
              <a:gd name="connsiteY23" fmla="*/ 3992880 h 6228080"/>
              <a:gd name="connsiteX24" fmla="*/ 1229412 w 8069821"/>
              <a:gd name="connsiteY24" fmla="*/ 3962400 h 6228080"/>
              <a:gd name="connsiteX25" fmla="*/ 1209092 w 8069821"/>
              <a:gd name="connsiteY25" fmla="*/ 3931920 h 6228080"/>
              <a:gd name="connsiteX26" fmla="*/ 1198932 w 8069821"/>
              <a:gd name="connsiteY26" fmla="*/ 3860800 h 6228080"/>
              <a:gd name="connsiteX27" fmla="*/ 1188772 w 8069821"/>
              <a:gd name="connsiteY27" fmla="*/ 3830320 h 6228080"/>
              <a:gd name="connsiteX28" fmla="*/ 1178612 w 8069821"/>
              <a:gd name="connsiteY28" fmla="*/ 3728720 h 6228080"/>
              <a:gd name="connsiteX29" fmla="*/ 1188772 w 8069821"/>
              <a:gd name="connsiteY29" fmla="*/ 3362960 h 6228080"/>
              <a:gd name="connsiteX30" fmla="*/ 1209092 w 8069821"/>
              <a:gd name="connsiteY30" fmla="*/ 3302000 h 6228080"/>
              <a:gd name="connsiteX31" fmla="*/ 1219252 w 8069821"/>
              <a:gd name="connsiteY31" fmla="*/ 3271520 h 6228080"/>
              <a:gd name="connsiteX32" fmla="*/ 1229412 w 8069821"/>
              <a:gd name="connsiteY32" fmla="*/ 3230880 h 6228080"/>
              <a:gd name="connsiteX33" fmla="*/ 1249732 w 8069821"/>
              <a:gd name="connsiteY33" fmla="*/ 3190240 h 6228080"/>
              <a:gd name="connsiteX34" fmla="*/ 1290372 w 8069821"/>
              <a:gd name="connsiteY34" fmla="*/ 3108960 h 6228080"/>
              <a:gd name="connsiteX35" fmla="*/ 1320852 w 8069821"/>
              <a:gd name="connsiteY35" fmla="*/ 3007360 h 6228080"/>
              <a:gd name="connsiteX36" fmla="*/ 1371652 w 8069821"/>
              <a:gd name="connsiteY36" fmla="*/ 2946400 h 6228080"/>
              <a:gd name="connsiteX37" fmla="*/ 1391972 w 8069821"/>
              <a:gd name="connsiteY37" fmla="*/ 2895600 h 6228080"/>
              <a:gd name="connsiteX38" fmla="*/ 1452932 w 8069821"/>
              <a:gd name="connsiteY38" fmla="*/ 2783840 h 6228080"/>
              <a:gd name="connsiteX39" fmla="*/ 1473252 w 8069821"/>
              <a:gd name="connsiteY39" fmla="*/ 2743200 h 6228080"/>
              <a:gd name="connsiteX40" fmla="*/ 1513892 w 8069821"/>
              <a:gd name="connsiteY40" fmla="*/ 2702560 h 6228080"/>
              <a:gd name="connsiteX41" fmla="*/ 1544372 w 8069821"/>
              <a:gd name="connsiteY41" fmla="*/ 2661920 h 6228080"/>
              <a:gd name="connsiteX42" fmla="*/ 1574852 w 8069821"/>
              <a:gd name="connsiteY42" fmla="*/ 2631440 h 6228080"/>
              <a:gd name="connsiteX43" fmla="*/ 1595172 w 8069821"/>
              <a:gd name="connsiteY43" fmla="*/ 2600960 h 6228080"/>
              <a:gd name="connsiteX44" fmla="*/ 1625652 w 8069821"/>
              <a:gd name="connsiteY44" fmla="*/ 2590800 h 6228080"/>
              <a:gd name="connsiteX45" fmla="*/ 1656132 w 8069821"/>
              <a:gd name="connsiteY45" fmla="*/ 2560320 h 6228080"/>
              <a:gd name="connsiteX46" fmla="*/ 1686612 w 8069821"/>
              <a:gd name="connsiteY46" fmla="*/ 2519680 h 6228080"/>
              <a:gd name="connsiteX47" fmla="*/ 1717092 w 8069821"/>
              <a:gd name="connsiteY47" fmla="*/ 2509520 h 6228080"/>
              <a:gd name="connsiteX48" fmla="*/ 1757732 w 8069821"/>
              <a:gd name="connsiteY48" fmla="*/ 2448560 h 6228080"/>
              <a:gd name="connsiteX49" fmla="*/ 1828852 w 8069821"/>
              <a:gd name="connsiteY49" fmla="*/ 2387600 h 6228080"/>
              <a:gd name="connsiteX50" fmla="*/ 1869492 w 8069821"/>
              <a:gd name="connsiteY50" fmla="*/ 2357120 h 6228080"/>
              <a:gd name="connsiteX51" fmla="*/ 1889812 w 8069821"/>
              <a:gd name="connsiteY51" fmla="*/ 2326640 h 6228080"/>
              <a:gd name="connsiteX52" fmla="*/ 1920292 w 8069821"/>
              <a:gd name="connsiteY52" fmla="*/ 2296160 h 6228080"/>
              <a:gd name="connsiteX53" fmla="*/ 1940612 w 8069821"/>
              <a:gd name="connsiteY53" fmla="*/ 2255520 h 6228080"/>
              <a:gd name="connsiteX54" fmla="*/ 1971092 w 8069821"/>
              <a:gd name="connsiteY54" fmla="*/ 2235200 h 6228080"/>
              <a:gd name="connsiteX55" fmla="*/ 2011732 w 8069821"/>
              <a:gd name="connsiteY55" fmla="*/ 2174240 h 6228080"/>
              <a:gd name="connsiteX56" fmla="*/ 2032052 w 8069821"/>
              <a:gd name="connsiteY56" fmla="*/ 2133600 h 6228080"/>
              <a:gd name="connsiteX57" fmla="*/ 2072692 w 8069821"/>
              <a:gd name="connsiteY57" fmla="*/ 2072640 h 6228080"/>
              <a:gd name="connsiteX58" fmla="*/ 2103172 w 8069821"/>
              <a:gd name="connsiteY58" fmla="*/ 2011680 h 6228080"/>
              <a:gd name="connsiteX59" fmla="*/ 2133652 w 8069821"/>
              <a:gd name="connsiteY59" fmla="*/ 1899920 h 6228080"/>
              <a:gd name="connsiteX60" fmla="*/ 2143812 w 8069821"/>
              <a:gd name="connsiteY60" fmla="*/ 1869440 h 6228080"/>
              <a:gd name="connsiteX61" fmla="*/ 2153972 w 8069821"/>
              <a:gd name="connsiteY61" fmla="*/ 1493520 h 6228080"/>
              <a:gd name="connsiteX62" fmla="*/ 2164132 w 8069821"/>
              <a:gd name="connsiteY62" fmla="*/ 1432560 h 6228080"/>
              <a:gd name="connsiteX63" fmla="*/ 2184452 w 8069821"/>
              <a:gd name="connsiteY63" fmla="*/ 1391920 h 6228080"/>
              <a:gd name="connsiteX64" fmla="*/ 2194612 w 8069821"/>
              <a:gd name="connsiteY64" fmla="*/ 1361440 h 6228080"/>
              <a:gd name="connsiteX65" fmla="*/ 2245412 w 8069821"/>
              <a:gd name="connsiteY65" fmla="*/ 1300480 h 6228080"/>
              <a:gd name="connsiteX66" fmla="*/ 2286052 w 8069821"/>
              <a:gd name="connsiteY66" fmla="*/ 1229360 h 6228080"/>
              <a:gd name="connsiteX67" fmla="*/ 2316532 w 8069821"/>
              <a:gd name="connsiteY67" fmla="*/ 1209040 h 6228080"/>
              <a:gd name="connsiteX68" fmla="*/ 2347012 w 8069821"/>
              <a:gd name="connsiteY68" fmla="*/ 1168400 h 6228080"/>
              <a:gd name="connsiteX69" fmla="*/ 2387652 w 8069821"/>
              <a:gd name="connsiteY69" fmla="*/ 1148080 h 6228080"/>
              <a:gd name="connsiteX70" fmla="*/ 2428292 w 8069821"/>
              <a:gd name="connsiteY70" fmla="*/ 1117600 h 6228080"/>
              <a:gd name="connsiteX71" fmla="*/ 2590852 w 8069821"/>
              <a:gd name="connsiteY71" fmla="*/ 1016000 h 6228080"/>
              <a:gd name="connsiteX72" fmla="*/ 2661972 w 8069821"/>
              <a:gd name="connsiteY72" fmla="*/ 985520 h 6228080"/>
              <a:gd name="connsiteX73" fmla="*/ 2722932 w 8069821"/>
              <a:gd name="connsiteY73" fmla="*/ 944880 h 6228080"/>
              <a:gd name="connsiteX74" fmla="*/ 2794052 w 8069821"/>
              <a:gd name="connsiteY74" fmla="*/ 924560 h 6228080"/>
              <a:gd name="connsiteX75" fmla="*/ 2915972 w 8069821"/>
              <a:gd name="connsiteY75" fmla="*/ 883920 h 6228080"/>
              <a:gd name="connsiteX76" fmla="*/ 2976932 w 8069821"/>
              <a:gd name="connsiteY76" fmla="*/ 863600 h 6228080"/>
              <a:gd name="connsiteX77" fmla="*/ 3017572 w 8069821"/>
              <a:gd name="connsiteY77" fmla="*/ 853440 h 6228080"/>
              <a:gd name="connsiteX78" fmla="*/ 3058212 w 8069821"/>
              <a:gd name="connsiteY78" fmla="*/ 833120 h 6228080"/>
              <a:gd name="connsiteX79" fmla="*/ 3190292 w 8069821"/>
              <a:gd name="connsiteY79" fmla="*/ 812800 h 6228080"/>
              <a:gd name="connsiteX80" fmla="*/ 4714292 w 8069821"/>
              <a:gd name="connsiteY80" fmla="*/ 772160 h 6228080"/>
              <a:gd name="connsiteX81" fmla="*/ 4795572 w 8069821"/>
              <a:gd name="connsiteY81" fmla="*/ 741680 h 6228080"/>
              <a:gd name="connsiteX82" fmla="*/ 4907332 w 8069821"/>
              <a:gd name="connsiteY82" fmla="*/ 690880 h 6228080"/>
              <a:gd name="connsiteX83" fmla="*/ 4978452 w 8069821"/>
              <a:gd name="connsiteY83" fmla="*/ 670560 h 6228080"/>
              <a:gd name="connsiteX84" fmla="*/ 5069892 w 8069821"/>
              <a:gd name="connsiteY84" fmla="*/ 650240 h 6228080"/>
              <a:gd name="connsiteX85" fmla="*/ 5171492 w 8069821"/>
              <a:gd name="connsiteY85" fmla="*/ 599440 h 6228080"/>
              <a:gd name="connsiteX86" fmla="*/ 5252772 w 8069821"/>
              <a:gd name="connsiteY86" fmla="*/ 579120 h 6228080"/>
              <a:gd name="connsiteX87" fmla="*/ 5293412 w 8069821"/>
              <a:gd name="connsiteY87" fmla="*/ 568960 h 6228080"/>
              <a:gd name="connsiteX88" fmla="*/ 5354372 w 8069821"/>
              <a:gd name="connsiteY88" fmla="*/ 548640 h 6228080"/>
              <a:gd name="connsiteX89" fmla="*/ 5384852 w 8069821"/>
              <a:gd name="connsiteY89" fmla="*/ 538480 h 6228080"/>
              <a:gd name="connsiteX90" fmla="*/ 5455972 w 8069821"/>
              <a:gd name="connsiteY90" fmla="*/ 528320 h 6228080"/>
              <a:gd name="connsiteX91" fmla="*/ 5486452 w 8069821"/>
              <a:gd name="connsiteY91" fmla="*/ 518160 h 6228080"/>
              <a:gd name="connsiteX92" fmla="*/ 5547412 w 8069821"/>
              <a:gd name="connsiteY92" fmla="*/ 508000 h 6228080"/>
              <a:gd name="connsiteX93" fmla="*/ 6258612 w 8069821"/>
              <a:gd name="connsiteY93" fmla="*/ 497840 h 6228080"/>
              <a:gd name="connsiteX94" fmla="*/ 6380532 w 8069821"/>
              <a:gd name="connsiteY94" fmla="*/ 487680 h 6228080"/>
              <a:gd name="connsiteX95" fmla="*/ 6532932 w 8069821"/>
              <a:gd name="connsiteY95" fmla="*/ 477520 h 6228080"/>
              <a:gd name="connsiteX96" fmla="*/ 6614212 w 8069821"/>
              <a:gd name="connsiteY96" fmla="*/ 457200 h 6228080"/>
              <a:gd name="connsiteX97" fmla="*/ 6715812 w 8069821"/>
              <a:gd name="connsiteY97" fmla="*/ 447040 h 6228080"/>
              <a:gd name="connsiteX98" fmla="*/ 6807252 w 8069821"/>
              <a:gd name="connsiteY98" fmla="*/ 436880 h 6228080"/>
              <a:gd name="connsiteX99" fmla="*/ 6969812 w 8069821"/>
              <a:gd name="connsiteY99" fmla="*/ 406400 h 6228080"/>
              <a:gd name="connsiteX100" fmla="*/ 7040932 w 8069821"/>
              <a:gd name="connsiteY100" fmla="*/ 396240 h 6228080"/>
              <a:gd name="connsiteX101" fmla="*/ 7173012 w 8069821"/>
              <a:gd name="connsiteY101" fmla="*/ 355600 h 6228080"/>
              <a:gd name="connsiteX102" fmla="*/ 7274612 w 8069821"/>
              <a:gd name="connsiteY102" fmla="*/ 325120 h 6228080"/>
              <a:gd name="connsiteX103" fmla="*/ 7345732 w 8069821"/>
              <a:gd name="connsiteY103" fmla="*/ 304800 h 6228080"/>
              <a:gd name="connsiteX104" fmla="*/ 7406692 w 8069821"/>
              <a:gd name="connsiteY104" fmla="*/ 284480 h 6228080"/>
              <a:gd name="connsiteX105" fmla="*/ 7457492 w 8069821"/>
              <a:gd name="connsiteY105" fmla="*/ 264160 h 6228080"/>
              <a:gd name="connsiteX106" fmla="*/ 7579412 w 8069821"/>
              <a:gd name="connsiteY106" fmla="*/ 243840 h 6228080"/>
              <a:gd name="connsiteX107" fmla="*/ 7630212 w 8069821"/>
              <a:gd name="connsiteY107" fmla="*/ 233680 h 6228080"/>
              <a:gd name="connsiteX108" fmla="*/ 7670852 w 8069821"/>
              <a:gd name="connsiteY108" fmla="*/ 223520 h 6228080"/>
              <a:gd name="connsiteX109" fmla="*/ 7802932 w 8069821"/>
              <a:gd name="connsiteY109" fmla="*/ 172720 h 6228080"/>
              <a:gd name="connsiteX110" fmla="*/ 7884212 w 8069821"/>
              <a:gd name="connsiteY110" fmla="*/ 142240 h 6228080"/>
              <a:gd name="connsiteX111" fmla="*/ 7955332 w 8069821"/>
              <a:gd name="connsiteY111" fmla="*/ 111760 h 6228080"/>
              <a:gd name="connsiteX112" fmla="*/ 7995972 w 8069821"/>
              <a:gd name="connsiteY112" fmla="*/ 101600 h 6228080"/>
              <a:gd name="connsiteX113" fmla="*/ 8036612 w 8069821"/>
              <a:gd name="connsiteY113" fmla="*/ 81280 h 6228080"/>
              <a:gd name="connsiteX114" fmla="*/ 8067092 w 8069821"/>
              <a:gd name="connsiteY114" fmla="*/ 60960 h 6228080"/>
              <a:gd name="connsiteX115" fmla="*/ 6624372 w 8069821"/>
              <a:gd name="connsiteY115" fmla="*/ 71120 h 6228080"/>
              <a:gd name="connsiteX116" fmla="*/ 6502452 w 8069821"/>
              <a:gd name="connsiteY116" fmla="*/ 81280 h 6228080"/>
              <a:gd name="connsiteX117" fmla="*/ 6431332 w 8069821"/>
              <a:gd name="connsiteY117" fmla="*/ 91440 h 6228080"/>
              <a:gd name="connsiteX118" fmla="*/ 4856532 w 8069821"/>
              <a:gd name="connsiteY118" fmla="*/ 101600 h 6228080"/>
              <a:gd name="connsiteX119" fmla="*/ 3627172 w 8069821"/>
              <a:gd name="connsiteY119" fmla="*/ 91440 h 6228080"/>
              <a:gd name="connsiteX120" fmla="*/ 3484932 w 8069821"/>
              <a:gd name="connsiteY120" fmla="*/ 81280 h 6228080"/>
              <a:gd name="connsiteX121" fmla="*/ 3129332 w 8069821"/>
              <a:gd name="connsiteY121" fmla="*/ 71120 h 6228080"/>
              <a:gd name="connsiteX122" fmla="*/ 2235252 w 8069821"/>
              <a:gd name="connsiteY122" fmla="*/ 40640 h 6228080"/>
              <a:gd name="connsiteX123" fmla="*/ 2082852 w 8069821"/>
              <a:gd name="connsiteY123" fmla="*/ 20320 h 6228080"/>
              <a:gd name="connsiteX124" fmla="*/ 1940612 w 8069821"/>
              <a:gd name="connsiteY124" fmla="*/ 10160 h 6228080"/>
              <a:gd name="connsiteX125" fmla="*/ 1828852 w 8069821"/>
              <a:gd name="connsiteY125" fmla="*/ 0 h 6228080"/>
              <a:gd name="connsiteX126" fmla="*/ 762052 w 8069821"/>
              <a:gd name="connsiteY126" fmla="*/ 20320 h 6228080"/>
              <a:gd name="connsiteX127" fmla="*/ 670612 w 8069821"/>
              <a:gd name="connsiteY127" fmla="*/ 60960 h 6228080"/>
              <a:gd name="connsiteX128" fmla="*/ 640132 w 8069821"/>
              <a:gd name="connsiteY128" fmla="*/ 71120 h 6228080"/>
              <a:gd name="connsiteX129" fmla="*/ 579172 w 8069821"/>
              <a:gd name="connsiteY129" fmla="*/ 81280 h 6228080"/>
              <a:gd name="connsiteX130" fmla="*/ 487732 w 8069821"/>
              <a:gd name="connsiteY130" fmla="*/ 111760 h 6228080"/>
              <a:gd name="connsiteX131" fmla="*/ 396292 w 8069821"/>
              <a:gd name="connsiteY131" fmla="*/ 121920 h 6228080"/>
              <a:gd name="connsiteX132" fmla="*/ 355652 w 8069821"/>
              <a:gd name="connsiteY132" fmla="*/ 132080 h 6228080"/>
              <a:gd name="connsiteX133" fmla="*/ 284532 w 8069821"/>
              <a:gd name="connsiteY133" fmla="*/ 172720 h 6228080"/>
              <a:gd name="connsiteX134" fmla="*/ 264212 w 8069821"/>
              <a:gd name="connsiteY134" fmla="*/ 2590800 h 6228080"/>
              <a:gd name="connsiteX135" fmla="*/ 243892 w 8069821"/>
              <a:gd name="connsiteY135" fmla="*/ 2661920 h 6228080"/>
              <a:gd name="connsiteX136" fmla="*/ 233732 w 8069821"/>
              <a:gd name="connsiteY136" fmla="*/ 2712720 h 6228080"/>
              <a:gd name="connsiteX137" fmla="*/ 213412 w 8069821"/>
              <a:gd name="connsiteY137" fmla="*/ 2854960 h 6228080"/>
              <a:gd name="connsiteX138" fmla="*/ 193092 w 8069821"/>
              <a:gd name="connsiteY138" fmla="*/ 2946400 h 6228080"/>
              <a:gd name="connsiteX139" fmla="*/ 172772 w 8069821"/>
              <a:gd name="connsiteY139" fmla="*/ 3200400 h 6228080"/>
              <a:gd name="connsiteX140" fmla="*/ 162612 w 8069821"/>
              <a:gd name="connsiteY140" fmla="*/ 3302000 h 6228080"/>
              <a:gd name="connsiteX141" fmla="*/ 142292 w 8069821"/>
              <a:gd name="connsiteY141" fmla="*/ 3921760 h 6228080"/>
              <a:gd name="connsiteX142" fmla="*/ 132132 w 8069821"/>
              <a:gd name="connsiteY142" fmla="*/ 4013200 h 6228080"/>
              <a:gd name="connsiteX143" fmla="*/ 111812 w 8069821"/>
              <a:gd name="connsiteY143" fmla="*/ 4074160 h 6228080"/>
              <a:gd name="connsiteX144" fmla="*/ 91492 w 8069821"/>
              <a:gd name="connsiteY144" fmla="*/ 4236720 h 6228080"/>
              <a:gd name="connsiteX145" fmla="*/ 71172 w 8069821"/>
              <a:gd name="connsiteY145" fmla="*/ 4399280 h 6228080"/>
              <a:gd name="connsiteX146" fmla="*/ 40692 w 8069821"/>
              <a:gd name="connsiteY146" fmla="*/ 4622800 h 6228080"/>
              <a:gd name="connsiteX147" fmla="*/ 30532 w 8069821"/>
              <a:gd name="connsiteY147" fmla="*/ 4683760 h 6228080"/>
              <a:gd name="connsiteX148" fmla="*/ 20372 w 8069821"/>
              <a:gd name="connsiteY148" fmla="*/ 4785360 h 6228080"/>
              <a:gd name="connsiteX149" fmla="*/ 10212 w 8069821"/>
              <a:gd name="connsiteY149" fmla="*/ 4866640 h 6228080"/>
              <a:gd name="connsiteX150" fmla="*/ 20372 w 8069821"/>
              <a:gd name="connsiteY150" fmla="*/ 5354320 h 6228080"/>
              <a:gd name="connsiteX151" fmla="*/ 30532 w 8069821"/>
              <a:gd name="connsiteY151" fmla="*/ 5405120 h 6228080"/>
              <a:gd name="connsiteX152" fmla="*/ 61012 w 8069821"/>
              <a:gd name="connsiteY152" fmla="*/ 5516880 h 6228080"/>
              <a:gd name="connsiteX153" fmla="*/ 81332 w 8069821"/>
              <a:gd name="connsiteY153" fmla="*/ 5750560 h 6228080"/>
              <a:gd name="connsiteX154" fmla="*/ 91492 w 8069821"/>
              <a:gd name="connsiteY154" fmla="*/ 5801360 h 6228080"/>
              <a:gd name="connsiteX155" fmla="*/ 101652 w 8069821"/>
              <a:gd name="connsiteY155" fmla="*/ 6085840 h 6228080"/>
              <a:gd name="connsiteX156" fmla="*/ 111812 w 8069821"/>
              <a:gd name="connsiteY156" fmla="*/ 6156960 h 6228080"/>
              <a:gd name="connsiteX157" fmla="*/ 142292 w 8069821"/>
              <a:gd name="connsiteY157" fmla="*/ 6177280 h 6228080"/>
              <a:gd name="connsiteX158" fmla="*/ 172772 w 8069821"/>
              <a:gd name="connsiteY158" fmla="*/ 6207760 h 6228080"/>
              <a:gd name="connsiteX159" fmla="*/ 233732 w 8069821"/>
              <a:gd name="connsiteY159" fmla="*/ 6228080 h 6228080"/>
              <a:gd name="connsiteX160" fmla="*/ 345492 w 8069821"/>
              <a:gd name="connsiteY160" fmla="*/ 6217920 h 6228080"/>
              <a:gd name="connsiteX161" fmla="*/ 426772 w 8069821"/>
              <a:gd name="connsiteY161" fmla="*/ 6177280 h 6228080"/>
              <a:gd name="connsiteX162" fmla="*/ 528372 w 8069821"/>
              <a:gd name="connsiteY162" fmla="*/ 6106160 h 6228080"/>
              <a:gd name="connsiteX163" fmla="*/ 538532 w 8069821"/>
              <a:gd name="connsiteY163" fmla="*/ 6075680 h 6228080"/>
              <a:gd name="connsiteX164" fmla="*/ 558852 w 8069821"/>
              <a:gd name="connsiteY164" fmla="*/ 6045200 h 6228080"/>
              <a:gd name="connsiteX165" fmla="*/ 569012 w 8069821"/>
              <a:gd name="connsiteY165" fmla="*/ 6004560 h 6228080"/>
              <a:gd name="connsiteX166" fmla="*/ 589332 w 8069821"/>
              <a:gd name="connsiteY166" fmla="*/ 5821680 h 6228080"/>
              <a:gd name="connsiteX167" fmla="*/ 619812 w 8069821"/>
              <a:gd name="connsiteY167" fmla="*/ 5760720 h 6228080"/>
              <a:gd name="connsiteX168" fmla="*/ 629972 w 8069821"/>
              <a:gd name="connsiteY168" fmla="*/ 572008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8069821" h="6228080">
                <a:moveTo>
                  <a:pt x="629972" y="5791200"/>
                </a:moveTo>
                <a:cubicBezTo>
                  <a:pt x="640132" y="5774267"/>
                  <a:pt x="650862" y="5757662"/>
                  <a:pt x="660452" y="5740400"/>
                </a:cubicBezTo>
                <a:cubicBezTo>
                  <a:pt x="667807" y="5727160"/>
                  <a:pt x="671969" y="5712085"/>
                  <a:pt x="680772" y="5699760"/>
                </a:cubicBezTo>
                <a:cubicBezTo>
                  <a:pt x="706963" y="5663093"/>
                  <a:pt x="710280" y="5675170"/>
                  <a:pt x="741732" y="5648960"/>
                </a:cubicBezTo>
                <a:cubicBezTo>
                  <a:pt x="752770" y="5639762"/>
                  <a:pt x="763014" y="5629518"/>
                  <a:pt x="772212" y="5618480"/>
                </a:cubicBezTo>
                <a:cubicBezTo>
                  <a:pt x="780029" y="5609099"/>
                  <a:pt x="783342" y="5596041"/>
                  <a:pt x="792532" y="5588000"/>
                </a:cubicBezTo>
                <a:cubicBezTo>
                  <a:pt x="810911" y="5571918"/>
                  <a:pt x="836223" y="5564629"/>
                  <a:pt x="853492" y="5547360"/>
                </a:cubicBezTo>
                <a:cubicBezTo>
                  <a:pt x="863652" y="5537200"/>
                  <a:pt x="873063" y="5526231"/>
                  <a:pt x="883972" y="5516880"/>
                </a:cubicBezTo>
                <a:cubicBezTo>
                  <a:pt x="896829" y="5505860"/>
                  <a:pt x="912638" y="5498374"/>
                  <a:pt x="924612" y="5486400"/>
                </a:cubicBezTo>
                <a:cubicBezTo>
                  <a:pt x="1000225" y="5410787"/>
                  <a:pt x="913740" y="5473328"/>
                  <a:pt x="985572" y="5425440"/>
                </a:cubicBezTo>
                <a:cubicBezTo>
                  <a:pt x="1003680" y="5371115"/>
                  <a:pt x="985206" y="5415830"/>
                  <a:pt x="1026212" y="5354320"/>
                </a:cubicBezTo>
                <a:cubicBezTo>
                  <a:pt x="1037166" y="5337889"/>
                  <a:pt x="1046090" y="5320180"/>
                  <a:pt x="1056692" y="5303520"/>
                </a:cubicBezTo>
                <a:cubicBezTo>
                  <a:pt x="1069803" y="5282916"/>
                  <a:pt x="1084767" y="5263501"/>
                  <a:pt x="1097332" y="5242560"/>
                </a:cubicBezTo>
                <a:cubicBezTo>
                  <a:pt x="1107492" y="5225627"/>
                  <a:pt x="1117346" y="5208506"/>
                  <a:pt x="1127812" y="5191760"/>
                </a:cubicBezTo>
                <a:cubicBezTo>
                  <a:pt x="1134284" y="5181405"/>
                  <a:pt x="1143015" y="5172367"/>
                  <a:pt x="1148132" y="5161280"/>
                </a:cubicBezTo>
                <a:cubicBezTo>
                  <a:pt x="1163417" y="5128162"/>
                  <a:pt x="1168539" y="5090029"/>
                  <a:pt x="1188772" y="5059680"/>
                </a:cubicBezTo>
                <a:cubicBezTo>
                  <a:pt x="1219208" y="5014025"/>
                  <a:pt x="1204557" y="5040537"/>
                  <a:pt x="1229412" y="4978400"/>
                </a:cubicBezTo>
                <a:cubicBezTo>
                  <a:pt x="1237576" y="4904926"/>
                  <a:pt x="1236760" y="4875075"/>
                  <a:pt x="1259892" y="4805680"/>
                </a:cubicBezTo>
                <a:cubicBezTo>
                  <a:pt x="1264681" y="4791312"/>
                  <a:pt x="1273439" y="4778587"/>
                  <a:pt x="1280212" y="4765040"/>
                </a:cubicBezTo>
                <a:cubicBezTo>
                  <a:pt x="1282717" y="4747503"/>
                  <a:pt x="1300532" y="4625770"/>
                  <a:pt x="1300532" y="4612640"/>
                </a:cubicBezTo>
                <a:cubicBezTo>
                  <a:pt x="1300532" y="4450045"/>
                  <a:pt x="1299737" y="4287285"/>
                  <a:pt x="1290372" y="4124960"/>
                </a:cubicBezTo>
                <a:cubicBezTo>
                  <a:pt x="1289500" y="4109840"/>
                  <a:pt x="1275677" y="4098382"/>
                  <a:pt x="1270052" y="4084320"/>
                </a:cubicBezTo>
                <a:cubicBezTo>
                  <a:pt x="1262097" y="4064433"/>
                  <a:pt x="1256505" y="4043680"/>
                  <a:pt x="1249732" y="4023360"/>
                </a:cubicBezTo>
                <a:lnTo>
                  <a:pt x="1239572" y="3992880"/>
                </a:lnTo>
                <a:cubicBezTo>
                  <a:pt x="1236185" y="3982720"/>
                  <a:pt x="1235353" y="3971311"/>
                  <a:pt x="1229412" y="3962400"/>
                </a:cubicBezTo>
                <a:lnTo>
                  <a:pt x="1209092" y="3931920"/>
                </a:lnTo>
                <a:cubicBezTo>
                  <a:pt x="1205705" y="3908213"/>
                  <a:pt x="1203628" y="3884282"/>
                  <a:pt x="1198932" y="3860800"/>
                </a:cubicBezTo>
                <a:cubicBezTo>
                  <a:pt x="1196832" y="3850298"/>
                  <a:pt x="1190400" y="3840905"/>
                  <a:pt x="1188772" y="3830320"/>
                </a:cubicBezTo>
                <a:cubicBezTo>
                  <a:pt x="1183597" y="3796680"/>
                  <a:pt x="1181999" y="3762587"/>
                  <a:pt x="1178612" y="3728720"/>
                </a:cubicBezTo>
                <a:cubicBezTo>
                  <a:pt x="1181999" y="3606800"/>
                  <a:pt x="1180082" y="3484617"/>
                  <a:pt x="1188772" y="3362960"/>
                </a:cubicBezTo>
                <a:cubicBezTo>
                  <a:pt x="1190298" y="3341595"/>
                  <a:pt x="1202319" y="3322320"/>
                  <a:pt x="1209092" y="3302000"/>
                </a:cubicBezTo>
                <a:cubicBezTo>
                  <a:pt x="1212479" y="3291840"/>
                  <a:pt x="1216655" y="3281910"/>
                  <a:pt x="1219252" y="3271520"/>
                </a:cubicBezTo>
                <a:cubicBezTo>
                  <a:pt x="1222639" y="3257973"/>
                  <a:pt x="1224509" y="3243955"/>
                  <a:pt x="1229412" y="3230880"/>
                </a:cubicBezTo>
                <a:cubicBezTo>
                  <a:pt x="1234730" y="3216699"/>
                  <a:pt x="1243581" y="3204080"/>
                  <a:pt x="1249732" y="3190240"/>
                </a:cubicBezTo>
                <a:cubicBezTo>
                  <a:pt x="1282872" y="3115675"/>
                  <a:pt x="1254388" y="3162935"/>
                  <a:pt x="1290372" y="3108960"/>
                </a:cubicBezTo>
                <a:cubicBezTo>
                  <a:pt x="1297408" y="3073779"/>
                  <a:pt x="1301195" y="3038811"/>
                  <a:pt x="1320852" y="3007360"/>
                </a:cubicBezTo>
                <a:cubicBezTo>
                  <a:pt x="1377027" y="2917481"/>
                  <a:pt x="1328863" y="3031977"/>
                  <a:pt x="1371652" y="2946400"/>
                </a:cubicBezTo>
                <a:cubicBezTo>
                  <a:pt x="1379808" y="2930088"/>
                  <a:pt x="1384329" y="2912159"/>
                  <a:pt x="1391972" y="2895600"/>
                </a:cubicBezTo>
                <a:cubicBezTo>
                  <a:pt x="1474886" y="2715952"/>
                  <a:pt x="1400969" y="2874775"/>
                  <a:pt x="1452932" y="2783840"/>
                </a:cubicBezTo>
                <a:cubicBezTo>
                  <a:pt x="1460446" y="2770690"/>
                  <a:pt x="1464165" y="2755317"/>
                  <a:pt x="1473252" y="2743200"/>
                </a:cubicBezTo>
                <a:cubicBezTo>
                  <a:pt x="1484747" y="2727874"/>
                  <a:pt x="1501276" y="2716978"/>
                  <a:pt x="1513892" y="2702560"/>
                </a:cubicBezTo>
                <a:cubicBezTo>
                  <a:pt x="1525043" y="2689816"/>
                  <a:pt x="1533352" y="2674777"/>
                  <a:pt x="1544372" y="2661920"/>
                </a:cubicBezTo>
                <a:cubicBezTo>
                  <a:pt x="1553723" y="2651011"/>
                  <a:pt x="1565654" y="2642478"/>
                  <a:pt x="1574852" y="2631440"/>
                </a:cubicBezTo>
                <a:cubicBezTo>
                  <a:pt x="1582669" y="2622059"/>
                  <a:pt x="1585637" y="2608588"/>
                  <a:pt x="1595172" y="2600960"/>
                </a:cubicBezTo>
                <a:cubicBezTo>
                  <a:pt x="1603535" y="2594270"/>
                  <a:pt x="1615492" y="2594187"/>
                  <a:pt x="1625652" y="2590800"/>
                </a:cubicBezTo>
                <a:cubicBezTo>
                  <a:pt x="1635812" y="2580640"/>
                  <a:pt x="1646781" y="2571229"/>
                  <a:pt x="1656132" y="2560320"/>
                </a:cubicBezTo>
                <a:cubicBezTo>
                  <a:pt x="1667152" y="2547463"/>
                  <a:pt x="1673603" y="2530520"/>
                  <a:pt x="1686612" y="2519680"/>
                </a:cubicBezTo>
                <a:cubicBezTo>
                  <a:pt x="1694839" y="2512824"/>
                  <a:pt x="1706932" y="2512907"/>
                  <a:pt x="1717092" y="2509520"/>
                </a:cubicBezTo>
                <a:cubicBezTo>
                  <a:pt x="1730639" y="2489200"/>
                  <a:pt x="1738195" y="2463213"/>
                  <a:pt x="1757732" y="2448560"/>
                </a:cubicBezTo>
                <a:cubicBezTo>
                  <a:pt x="1876576" y="2359427"/>
                  <a:pt x="1729793" y="2472507"/>
                  <a:pt x="1828852" y="2387600"/>
                </a:cubicBezTo>
                <a:cubicBezTo>
                  <a:pt x="1841709" y="2376580"/>
                  <a:pt x="1857518" y="2369094"/>
                  <a:pt x="1869492" y="2357120"/>
                </a:cubicBezTo>
                <a:cubicBezTo>
                  <a:pt x="1878126" y="2348486"/>
                  <a:pt x="1881995" y="2336021"/>
                  <a:pt x="1889812" y="2326640"/>
                </a:cubicBezTo>
                <a:cubicBezTo>
                  <a:pt x="1899010" y="2315602"/>
                  <a:pt x="1911941" y="2307852"/>
                  <a:pt x="1920292" y="2296160"/>
                </a:cubicBezTo>
                <a:cubicBezTo>
                  <a:pt x="1929095" y="2283835"/>
                  <a:pt x="1930916" y="2267155"/>
                  <a:pt x="1940612" y="2255520"/>
                </a:cubicBezTo>
                <a:cubicBezTo>
                  <a:pt x="1948429" y="2246139"/>
                  <a:pt x="1960932" y="2241973"/>
                  <a:pt x="1971092" y="2235200"/>
                </a:cubicBezTo>
                <a:cubicBezTo>
                  <a:pt x="1992886" y="2169817"/>
                  <a:pt x="1964166" y="2240832"/>
                  <a:pt x="2011732" y="2174240"/>
                </a:cubicBezTo>
                <a:cubicBezTo>
                  <a:pt x="2020535" y="2161915"/>
                  <a:pt x="2024260" y="2146587"/>
                  <a:pt x="2032052" y="2133600"/>
                </a:cubicBezTo>
                <a:cubicBezTo>
                  <a:pt x="2044617" y="2112659"/>
                  <a:pt x="2064969" y="2095808"/>
                  <a:pt x="2072692" y="2072640"/>
                </a:cubicBezTo>
                <a:cubicBezTo>
                  <a:pt x="2086713" y="2030576"/>
                  <a:pt x="2076911" y="2051071"/>
                  <a:pt x="2103172" y="2011680"/>
                </a:cubicBezTo>
                <a:cubicBezTo>
                  <a:pt x="2117533" y="1939877"/>
                  <a:pt x="2107871" y="1977263"/>
                  <a:pt x="2133652" y="1899920"/>
                </a:cubicBezTo>
                <a:lnTo>
                  <a:pt x="2143812" y="1869440"/>
                </a:lnTo>
                <a:cubicBezTo>
                  <a:pt x="2147199" y="1744133"/>
                  <a:pt x="2148148" y="1618737"/>
                  <a:pt x="2153972" y="1493520"/>
                </a:cubicBezTo>
                <a:cubicBezTo>
                  <a:pt x="2154929" y="1472942"/>
                  <a:pt x="2158213" y="1452291"/>
                  <a:pt x="2164132" y="1432560"/>
                </a:cubicBezTo>
                <a:cubicBezTo>
                  <a:pt x="2168484" y="1418053"/>
                  <a:pt x="2178486" y="1405841"/>
                  <a:pt x="2184452" y="1391920"/>
                </a:cubicBezTo>
                <a:cubicBezTo>
                  <a:pt x="2188671" y="1382076"/>
                  <a:pt x="2189823" y="1371019"/>
                  <a:pt x="2194612" y="1361440"/>
                </a:cubicBezTo>
                <a:cubicBezTo>
                  <a:pt x="2208757" y="1333150"/>
                  <a:pt x="2222942" y="1322950"/>
                  <a:pt x="2245412" y="1300480"/>
                </a:cubicBezTo>
                <a:cubicBezTo>
                  <a:pt x="2257037" y="1265606"/>
                  <a:pt x="2255297" y="1260115"/>
                  <a:pt x="2286052" y="1229360"/>
                </a:cubicBezTo>
                <a:cubicBezTo>
                  <a:pt x="2294686" y="1220726"/>
                  <a:pt x="2307898" y="1217674"/>
                  <a:pt x="2316532" y="1209040"/>
                </a:cubicBezTo>
                <a:cubicBezTo>
                  <a:pt x="2328506" y="1197066"/>
                  <a:pt x="2334155" y="1179420"/>
                  <a:pt x="2347012" y="1168400"/>
                </a:cubicBezTo>
                <a:cubicBezTo>
                  <a:pt x="2358511" y="1158543"/>
                  <a:pt x="2374809" y="1156107"/>
                  <a:pt x="2387652" y="1148080"/>
                </a:cubicBezTo>
                <a:cubicBezTo>
                  <a:pt x="2402011" y="1139105"/>
                  <a:pt x="2414094" y="1126828"/>
                  <a:pt x="2428292" y="1117600"/>
                </a:cubicBezTo>
                <a:cubicBezTo>
                  <a:pt x="2481868" y="1082776"/>
                  <a:pt x="2532119" y="1041171"/>
                  <a:pt x="2590852" y="1016000"/>
                </a:cubicBezTo>
                <a:cubicBezTo>
                  <a:pt x="2614559" y="1005840"/>
                  <a:pt x="2639263" y="997748"/>
                  <a:pt x="2661972" y="985520"/>
                </a:cubicBezTo>
                <a:cubicBezTo>
                  <a:pt x="2683475" y="973942"/>
                  <a:pt x="2700758" y="955114"/>
                  <a:pt x="2722932" y="944880"/>
                </a:cubicBezTo>
                <a:cubicBezTo>
                  <a:pt x="2745318" y="934548"/>
                  <a:pt x="2770541" y="931984"/>
                  <a:pt x="2794052" y="924560"/>
                </a:cubicBezTo>
                <a:cubicBezTo>
                  <a:pt x="2834902" y="911660"/>
                  <a:pt x="2875332" y="897467"/>
                  <a:pt x="2915972" y="883920"/>
                </a:cubicBezTo>
                <a:cubicBezTo>
                  <a:pt x="2936292" y="877147"/>
                  <a:pt x="2956152" y="868795"/>
                  <a:pt x="2976932" y="863600"/>
                </a:cubicBezTo>
                <a:cubicBezTo>
                  <a:pt x="2990479" y="860213"/>
                  <a:pt x="3004497" y="858343"/>
                  <a:pt x="3017572" y="853440"/>
                </a:cubicBezTo>
                <a:cubicBezTo>
                  <a:pt x="3031753" y="848122"/>
                  <a:pt x="3044291" y="839086"/>
                  <a:pt x="3058212" y="833120"/>
                </a:cubicBezTo>
                <a:cubicBezTo>
                  <a:pt x="3099823" y="815287"/>
                  <a:pt x="3145276" y="814207"/>
                  <a:pt x="3190292" y="812800"/>
                </a:cubicBezTo>
                <a:lnTo>
                  <a:pt x="4714292" y="772160"/>
                </a:lnTo>
                <a:cubicBezTo>
                  <a:pt x="4741385" y="762000"/>
                  <a:pt x="4768904" y="752909"/>
                  <a:pt x="4795572" y="741680"/>
                </a:cubicBezTo>
                <a:cubicBezTo>
                  <a:pt x="4833286" y="725800"/>
                  <a:pt x="4869193" y="705712"/>
                  <a:pt x="4907332" y="690880"/>
                </a:cubicBezTo>
                <a:cubicBezTo>
                  <a:pt x="4930311" y="681944"/>
                  <a:pt x="4954665" y="677047"/>
                  <a:pt x="4978452" y="670560"/>
                </a:cubicBezTo>
                <a:cubicBezTo>
                  <a:pt x="5017910" y="659799"/>
                  <a:pt x="5027580" y="658702"/>
                  <a:pt x="5069892" y="650240"/>
                </a:cubicBezTo>
                <a:cubicBezTo>
                  <a:pt x="5103759" y="633307"/>
                  <a:pt x="5134363" y="606866"/>
                  <a:pt x="5171492" y="599440"/>
                </a:cubicBezTo>
                <a:cubicBezTo>
                  <a:pt x="5274773" y="578784"/>
                  <a:pt x="5179875" y="599948"/>
                  <a:pt x="5252772" y="579120"/>
                </a:cubicBezTo>
                <a:cubicBezTo>
                  <a:pt x="5266198" y="575284"/>
                  <a:pt x="5280037" y="572972"/>
                  <a:pt x="5293412" y="568960"/>
                </a:cubicBezTo>
                <a:cubicBezTo>
                  <a:pt x="5313928" y="562805"/>
                  <a:pt x="5334052" y="555413"/>
                  <a:pt x="5354372" y="548640"/>
                </a:cubicBezTo>
                <a:cubicBezTo>
                  <a:pt x="5364532" y="545253"/>
                  <a:pt x="5374250" y="539995"/>
                  <a:pt x="5384852" y="538480"/>
                </a:cubicBezTo>
                <a:lnTo>
                  <a:pt x="5455972" y="528320"/>
                </a:lnTo>
                <a:cubicBezTo>
                  <a:pt x="5466132" y="524933"/>
                  <a:pt x="5475997" y="520483"/>
                  <a:pt x="5486452" y="518160"/>
                </a:cubicBezTo>
                <a:cubicBezTo>
                  <a:pt x="5506562" y="513691"/>
                  <a:pt x="5526819" y="508542"/>
                  <a:pt x="5547412" y="508000"/>
                </a:cubicBezTo>
                <a:cubicBezTo>
                  <a:pt x="5784421" y="501763"/>
                  <a:pt x="6021545" y="501227"/>
                  <a:pt x="6258612" y="497840"/>
                </a:cubicBezTo>
                <a:lnTo>
                  <a:pt x="6380532" y="487680"/>
                </a:lnTo>
                <a:cubicBezTo>
                  <a:pt x="6431306" y="483919"/>
                  <a:pt x="6482447" y="484105"/>
                  <a:pt x="6532932" y="477520"/>
                </a:cubicBezTo>
                <a:cubicBezTo>
                  <a:pt x="6560625" y="473908"/>
                  <a:pt x="6586665" y="461791"/>
                  <a:pt x="6614212" y="457200"/>
                </a:cubicBezTo>
                <a:cubicBezTo>
                  <a:pt x="6647784" y="451605"/>
                  <a:pt x="6681963" y="450603"/>
                  <a:pt x="6715812" y="447040"/>
                </a:cubicBezTo>
                <a:cubicBezTo>
                  <a:pt x="6746311" y="443830"/>
                  <a:pt x="6776853" y="440933"/>
                  <a:pt x="6807252" y="436880"/>
                </a:cubicBezTo>
                <a:cubicBezTo>
                  <a:pt x="6868476" y="428717"/>
                  <a:pt x="6904685" y="417893"/>
                  <a:pt x="6969812" y="406400"/>
                </a:cubicBezTo>
                <a:cubicBezTo>
                  <a:pt x="6993395" y="402238"/>
                  <a:pt x="7017371" y="400524"/>
                  <a:pt x="7040932" y="396240"/>
                </a:cubicBezTo>
                <a:cubicBezTo>
                  <a:pt x="7177111" y="371480"/>
                  <a:pt x="6920218" y="406159"/>
                  <a:pt x="7173012" y="355600"/>
                </a:cubicBezTo>
                <a:cubicBezTo>
                  <a:pt x="7273337" y="335535"/>
                  <a:pt x="7174362" y="358537"/>
                  <a:pt x="7274612" y="325120"/>
                </a:cubicBezTo>
                <a:cubicBezTo>
                  <a:pt x="7298002" y="317323"/>
                  <a:pt x="7322167" y="312051"/>
                  <a:pt x="7345732" y="304800"/>
                </a:cubicBezTo>
                <a:cubicBezTo>
                  <a:pt x="7366204" y="298501"/>
                  <a:pt x="7386805" y="292435"/>
                  <a:pt x="7406692" y="284480"/>
                </a:cubicBezTo>
                <a:cubicBezTo>
                  <a:pt x="7423625" y="277707"/>
                  <a:pt x="7439739" y="268337"/>
                  <a:pt x="7457492" y="264160"/>
                </a:cubicBezTo>
                <a:cubicBezTo>
                  <a:pt x="7497597" y="254723"/>
                  <a:pt x="7538838" y="251000"/>
                  <a:pt x="7579412" y="243840"/>
                </a:cubicBezTo>
                <a:cubicBezTo>
                  <a:pt x="7596418" y="240839"/>
                  <a:pt x="7613355" y="237426"/>
                  <a:pt x="7630212" y="233680"/>
                </a:cubicBezTo>
                <a:cubicBezTo>
                  <a:pt x="7643843" y="230651"/>
                  <a:pt x="7657684" y="228167"/>
                  <a:pt x="7670852" y="223520"/>
                </a:cubicBezTo>
                <a:cubicBezTo>
                  <a:pt x="7715334" y="207821"/>
                  <a:pt x="7758851" y="189513"/>
                  <a:pt x="7802932" y="172720"/>
                </a:cubicBezTo>
                <a:cubicBezTo>
                  <a:pt x="7829972" y="162419"/>
                  <a:pt x="7857616" y="153638"/>
                  <a:pt x="7884212" y="142240"/>
                </a:cubicBezTo>
                <a:cubicBezTo>
                  <a:pt x="7907919" y="132080"/>
                  <a:pt x="7931093" y="120574"/>
                  <a:pt x="7955332" y="111760"/>
                </a:cubicBezTo>
                <a:cubicBezTo>
                  <a:pt x="7968455" y="106988"/>
                  <a:pt x="7982897" y="106503"/>
                  <a:pt x="7995972" y="101600"/>
                </a:cubicBezTo>
                <a:cubicBezTo>
                  <a:pt x="8010153" y="96282"/>
                  <a:pt x="8023462" y="88794"/>
                  <a:pt x="8036612" y="81280"/>
                </a:cubicBezTo>
                <a:cubicBezTo>
                  <a:pt x="8047214" y="75222"/>
                  <a:pt x="8079302" y="61048"/>
                  <a:pt x="8067092" y="60960"/>
                </a:cubicBezTo>
                <a:lnTo>
                  <a:pt x="6624372" y="71120"/>
                </a:lnTo>
                <a:cubicBezTo>
                  <a:pt x="6583732" y="74507"/>
                  <a:pt x="6543009" y="77011"/>
                  <a:pt x="6502452" y="81280"/>
                </a:cubicBezTo>
                <a:cubicBezTo>
                  <a:pt x="6478636" y="83787"/>
                  <a:pt x="6455278" y="91144"/>
                  <a:pt x="6431332" y="91440"/>
                </a:cubicBezTo>
                <a:lnTo>
                  <a:pt x="4856532" y="101600"/>
                </a:lnTo>
                <a:lnTo>
                  <a:pt x="3627172" y="91440"/>
                </a:lnTo>
                <a:cubicBezTo>
                  <a:pt x="3579643" y="90736"/>
                  <a:pt x="3532427" y="83219"/>
                  <a:pt x="3484932" y="81280"/>
                </a:cubicBezTo>
                <a:cubicBezTo>
                  <a:pt x="3366449" y="76444"/>
                  <a:pt x="3247865" y="74507"/>
                  <a:pt x="3129332" y="71120"/>
                </a:cubicBezTo>
                <a:cubicBezTo>
                  <a:pt x="2823856" y="-30705"/>
                  <a:pt x="3158651" y="77576"/>
                  <a:pt x="2235252" y="40640"/>
                </a:cubicBezTo>
                <a:cubicBezTo>
                  <a:pt x="2184043" y="38592"/>
                  <a:pt x="2133830" y="25594"/>
                  <a:pt x="2082852" y="20320"/>
                </a:cubicBezTo>
                <a:cubicBezTo>
                  <a:pt x="2035570" y="15429"/>
                  <a:pt x="1987995" y="13951"/>
                  <a:pt x="1940612" y="10160"/>
                </a:cubicBezTo>
                <a:cubicBezTo>
                  <a:pt x="1903324" y="7177"/>
                  <a:pt x="1866105" y="3387"/>
                  <a:pt x="1828852" y="0"/>
                </a:cubicBezTo>
                <a:lnTo>
                  <a:pt x="762052" y="20320"/>
                </a:lnTo>
                <a:cubicBezTo>
                  <a:pt x="705557" y="22356"/>
                  <a:pt x="709765" y="41384"/>
                  <a:pt x="670612" y="60960"/>
                </a:cubicBezTo>
                <a:cubicBezTo>
                  <a:pt x="661033" y="65749"/>
                  <a:pt x="650587" y="68797"/>
                  <a:pt x="640132" y="71120"/>
                </a:cubicBezTo>
                <a:cubicBezTo>
                  <a:pt x="620022" y="75589"/>
                  <a:pt x="599077" y="75972"/>
                  <a:pt x="579172" y="81280"/>
                </a:cubicBezTo>
                <a:cubicBezTo>
                  <a:pt x="548128" y="89558"/>
                  <a:pt x="519664" y="108212"/>
                  <a:pt x="487732" y="111760"/>
                </a:cubicBezTo>
                <a:lnTo>
                  <a:pt x="396292" y="121920"/>
                </a:lnTo>
                <a:cubicBezTo>
                  <a:pt x="382745" y="125307"/>
                  <a:pt x="368727" y="127177"/>
                  <a:pt x="355652" y="132080"/>
                </a:cubicBezTo>
                <a:cubicBezTo>
                  <a:pt x="326188" y="143129"/>
                  <a:pt x="309798" y="155876"/>
                  <a:pt x="284532" y="172720"/>
                </a:cubicBezTo>
                <a:cubicBezTo>
                  <a:pt x="239628" y="1205501"/>
                  <a:pt x="303827" y="-340682"/>
                  <a:pt x="264212" y="2590800"/>
                </a:cubicBezTo>
                <a:cubicBezTo>
                  <a:pt x="263879" y="2615453"/>
                  <a:pt x="249872" y="2638001"/>
                  <a:pt x="243892" y="2661920"/>
                </a:cubicBezTo>
                <a:cubicBezTo>
                  <a:pt x="239704" y="2678673"/>
                  <a:pt x="236425" y="2695663"/>
                  <a:pt x="233732" y="2712720"/>
                </a:cubicBezTo>
                <a:cubicBezTo>
                  <a:pt x="226262" y="2760029"/>
                  <a:pt x="223802" y="2808206"/>
                  <a:pt x="213412" y="2854960"/>
                </a:cubicBezTo>
                <a:cubicBezTo>
                  <a:pt x="206639" y="2885440"/>
                  <a:pt x="198225" y="2915601"/>
                  <a:pt x="193092" y="2946400"/>
                </a:cubicBezTo>
                <a:cubicBezTo>
                  <a:pt x="180938" y="3019327"/>
                  <a:pt x="177762" y="3135536"/>
                  <a:pt x="172772" y="3200400"/>
                </a:cubicBezTo>
                <a:cubicBezTo>
                  <a:pt x="170162" y="3234335"/>
                  <a:pt x="165999" y="3268133"/>
                  <a:pt x="162612" y="3302000"/>
                </a:cubicBezTo>
                <a:cubicBezTo>
                  <a:pt x="155839" y="3508587"/>
                  <a:pt x="151142" y="3715252"/>
                  <a:pt x="142292" y="3921760"/>
                </a:cubicBezTo>
                <a:cubicBezTo>
                  <a:pt x="140979" y="3952399"/>
                  <a:pt x="138146" y="3983128"/>
                  <a:pt x="132132" y="4013200"/>
                </a:cubicBezTo>
                <a:cubicBezTo>
                  <a:pt x="127931" y="4034203"/>
                  <a:pt x="111812" y="4074160"/>
                  <a:pt x="111812" y="4074160"/>
                </a:cubicBezTo>
                <a:cubicBezTo>
                  <a:pt x="89725" y="4272945"/>
                  <a:pt x="113238" y="4070004"/>
                  <a:pt x="91492" y="4236720"/>
                </a:cubicBezTo>
                <a:cubicBezTo>
                  <a:pt x="84429" y="4290870"/>
                  <a:pt x="78550" y="4345172"/>
                  <a:pt x="71172" y="4399280"/>
                </a:cubicBezTo>
                <a:cubicBezTo>
                  <a:pt x="61012" y="4473787"/>
                  <a:pt x="53054" y="4548627"/>
                  <a:pt x="40692" y="4622800"/>
                </a:cubicBezTo>
                <a:cubicBezTo>
                  <a:pt x="37305" y="4643120"/>
                  <a:pt x="33087" y="4663319"/>
                  <a:pt x="30532" y="4683760"/>
                </a:cubicBezTo>
                <a:cubicBezTo>
                  <a:pt x="26310" y="4717533"/>
                  <a:pt x="24131" y="4751533"/>
                  <a:pt x="20372" y="4785360"/>
                </a:cubicBezTo>
                <a:cubicBezTo>
                  <a:pt x="17357" y="4812497"/>
                  <a:pt x="13599" y="4839547"/>
                  <a:pt x="10212" y="4866640"/>
                </a:cubicBezTo>
                <a:cubicBezTo>
                  <a:pt x="-2532" y="5134264"/>
                  <a:pt x="-7496" y="5057057"/>
                  <a:pt x="20372" y="5354320"/>
                </a:cubicBezTo>
                <a:cubicBezTo>
                  <a:pt x="21984" y="5371513"/>
                  <a:pt x="27693" y="5388086"/>
                  <a:pt x="30532" y="5405120"/>
                </a:cubicBezTo>
                <a:cubicBezTo>
                  <a:pt x="45909" y="5497384"/>
                  <a:pt x="28037" y="5450931"/>
                  <a:pt x="61012" y="5516880"/>
                </a:cubicBezTo>
                <a:cubicBezTo>
                  <a:pt x="66533" y="5594173"/>
                  <a:pt x="70325" y="5673514"/>
                  <a:pt x="81332" y="5750560"/>
                </a:cubicBezTo>
                <a:cubicBezTo>
                  <a:pt x="83774" y="5767655"/>
                  <a:pt x="88105" y="5784427"/>
                  <a:pt x="91492" y="5801360"/>
                </a:cubicBezTo>
                <a:cubicBezTo>
                  <a:pt x="94879" y="5896187"/>
                  <a:pt x="96239" y="5991107"/>
                  <a:pt x="101652" y="6085840"/>
                </a:cubicBezTo>
                <a:cubicBezTo>
                  <a:pt x="103018" y="6109748"/>
                  <a:pt x="102086" y="6135077"/>
                  <a:pt x="111812" y="6156960"/>
                </a:cubicBezTo>
                <a:cubicBezTo>
                  <a:pt x="116771" y="6168118"/>
                  <a:pt x="132911" y="6169463"/>
                  <a:pt x="142292" y="6177280"/>
                </a:cubicBezTo>
                <a:cubicBezTo>
                  <a:pt x="153330" y="6186478"/>
                  <a:pt x="160212" y="6200782"/>
                  <a:pt x="172772" y="6207760"/>
                </a:cubicBezTo>
                <a:cubicBezTo>
                  <a:pt x="191496" y="6218162"/>
                  <a:pt x="233732" y="6228080"/>
                  <a:pt x="233732" y="6228080"/>
                </a:cubicBezTo>
                <a:cubicBezTo>
                  <a:pt x="270985" y="6224693"/>
                  <a:pt x="309317" y="6227440"/>
                  <a:pt x="345492" y="6217920"/>
                </a:cubicBezTo>
                <a:cubicBezTo>
                  <a:pt x="374786" y="6210211"/>
                  <a:pt x="400044" y="6191535"/>
                  <a:pt x="426772" y="6177280"/>
                </a:cubicBezTo>
                <a:cubicBezTo>
                  <a:pt x="503543" y="6136335"/>
                  <a:pt x="482176" y="6152356"/>
                  <a:pt x="528372" y="6106160"/>
                </a:cubicBezTo>
                <a:cubicBezTo>
                  <a:pt x="531759" y="6096000"/>
                  <a:pt x="533743" y="6085259"/>
                  <a:pt x="538532" y="6075680"/>
                </a:cubicBezTo>
                <a:cubicBezTo>
                  <a:pt x="543993" y="6064758"/>
                  <a:pt x="554042" y="6056423"/>
                  <a:pt x="558852" y="6045200"/>
                </a:cubicBezTo>
                <a:cubicBezTo>
                  <a:pt x="564353" y="6032365"/>
                  <a:pt x="565625" y="6018107"/>
                  <a:pt x="569012" y="6004560"/>
                </a:cubicBezTo>
                <a:cubicBezTo>
                  <a:pt x="575785" y="5943600"/>
                  <a:pt x="580658" y="5882399"/>
                  <a:pt x="589332" y="5821680"/>
                </a:cubicBezTo>
                <a:cubicBezTo>
                  <a:pt x="594439" y="5785928"/>
                  <a:pt x="603715" y="5792914"/>
                  <a:pt x="619812" y="5760720"/>
                </a:cubicBezTo>
                <a:cubicBezTo>
                  <a:pt x="631043" y="5738258"/>
                  <a:pt x="629972" y="5737398"/>
                  <a:pt x="629972" y="5720080"/>
                </a:cubicBezTo>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0284AC89-038B-4D2F-98EB-D8C7579FA5EB}"/>
              </a:ext>
            </a:extLst>
          </p:cNvPr>
          <p:cNvSpPr>
            <a:spLocks noGrp="1"/>
          </p:cNvSpPr>
          <p:nvPr>
            <p:ph type="title"/>
          </p:nvPr>
        </p:nvSpPr>
        <p:spPr/>
        <p:txBody>
          <a:bodyPr/>
          <a:lstStyle/>
          <a:p>
            <a:r>
              <a:rPr lang="zh-TW" altLang="en-US" dirty="0"/>
              <a:t>問題定義</a:t>
            </a:r>
          </a:p>
        </p:txBody>
      </p:sp>
      <p:sp>
        <p:nvSpPr>
          <p:cNvPr id="3" name="內容版面配置區 2">
            <a:extLst>
              <a:ext uri="{FF2B5EF4-FFF2-40B4-BE49-F238E27FC236}">
                <a16:creationId xmlns:a16="http://schemas.microsoft.com/office/drawing/2014/main" id="{FA30F3CB-D68D-40EF-AA84-609F939F83CE}"/>
              </a:ext>
            </a:extLst>
          </p:cNvPr>
          <p:cNvSpPr>
            <a:spLocks noGrp="1"/>
          </p:cNvSpPr>
          <p:nvPr>
            <p:ph idx="1"/>
          </p:nvPr>
        </p:nvSpPr>
        <p:spPr/>
        <p:txBody>
          <a:bodyPr/>
          <a:lstStyle/>
          <a:p>
            <a:pPr fontAlgn="base"/>
            <a:r>
              <a:rPr lang="zh-TW" altLang="en-US" dirty="0"/>
              <a:t>雙北租金的影響因子和預測模型</a:t>
            </a:r>
          </a:p>
          <a:p>
            <a:pPr lvl="1" fontAlgn="base">
              <a:lnSpc>
                <a:spcPct val="150000"/>
              </a:lnSpc>
            </a:pPr>
            <a:r>
              <a:rPr lang="zh-TW" altLang="en-US" dirty="0"/>
              <a:t>考慮一般民眾和普通家庭的需求</a:t>
            </a:r>
          </a:p>
        </p:txBody>
      </p:sp>
      <p:sp>
        <p:nvSpPr>
          <p:cNvPr id="5" name="投影片編號版面配置區 4">
            <a:extLst>
              <a:ext uri="{FF2B5EF4-FFF2-40B4-BE49-F238E27FC236}">
                <a16:creationId xmlns:a16="http://schemas.microsoft.com/office/drawing/2014/main" id="{5AADEFF9-312E-4FF9-853D-C38004A6F9FB}"/>
              </a:ext>
            </a:extLst>
          </p:cNvPr>
          <p:cNvSpPr>
            <a:spLocks noGrp="1"/>
          </p:cNvSpPr>
          <p:nvPr>
            <p:ph type="sldNum" sz="quarter" idx="12"/>
          </p:nvPr>
        </p:nvSpPr>
        <p:spPr/>
        <p:txBody>
          <a:bodyPr/>
          <a:lstStyle/>
          <a:p>
            <a:fld id="{200BDBBF-675F-4D8F-B2C0-2BABE710A947}" type="slidenum">
              <a:rPr lang="zh-TW" altLang="en-US" smtClean="0"/>
              <a:pPr/>
              <a:t>3</a:t>
            </a:fld>
            <a:endParaRPr lang="zh-TW" altLang="en-US" dirty="0"/>
          </a:p>
        </p:txBody>
      </p:sp>
      <p:pic>
        <p:nvPicPr>
          <p:cNvPr id="6" name="圖片 5">
            <a:extLst>
              <a:ext uri="{FF2B5EF4-FFF2-40B4-BE49-F238E27FC236}">
                <a16:creationId xmlns:a16="http://schemas.microsoft.com/office/drawing/2014/main" id="{D5EE99BE-9BB1-4E8B-9922-DE0035D55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1066" y="365125"/>
            <a:ext cx="1352734" cy="1183905"/>
          </a:xfrm>
          <a:prstGeom prst="rect">
            <a:avLst/>
          </a:prstGeom>
        </p:spPr>
      </p:pic>
      <p:pic>
        <p:nvPicPr>
          <p:cNvPr id="1026" name="Picture 2" descr="https://ibw.bwnet.com.tw/AC_Gallery/2020/09/a9d22d81-0f99-761e-086f-526b736feb09.jpg">
            <a:extLst>
              <a:ext uri="{FF2B5EF4-FFF2-40B4-BE49-F238E27FC236}">
                <a16:creationId xmlns:a16="http://schemas.microsoft.com/office/drawing/2014/main" id="{D14C77E8-6BA1-41CA-8348-44E9EBC25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977" y="0"/>
            <a:ext cx="4900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16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7B433A8-70A5-4577-B7F6-F05935BBB05A}"/>
              </a:ext>
            </a:extLst>
          </p:cNvPr>
          <p:cNvSpPr>
            <a:spLocks noGrp="1"/>
          </p:cNvSpPr>
          <p:nvPr>
            <p:ph type="sldNum" sz="quarter" idx="12"/>
          </p:nvPr>
        </p:nvSpPr>
        <p:spPr/>
        <p:txBody>
          <a:bodyPr/>
          <a:lstStyle/>
          <a:p>
            <a:fld id="{200BDBBF-675F-4D8F-B2C0-2BABE710A947}" type="slidenum">
              <a:rPr lang="zh-TW" altLang="en-US" smtClean="0"/>
              <a:pPr/>
              <a:t>4</a:t>
            </a:fld>
            <a:endParaRPr lang="zh-TW" altLang="en-US" dirty="0"/>
          </a:p>
        </p:txBody>
      </p:sp>
      <p:sp>
        <p:nvSpPr>
          <p:cNvPr id="3" name="標題 2">
            <a:extLst>
              <a:ext uri="{FF2B5EF4-FFF2-40B4-BE49-F238E27FC236}">
                <a16:creationId xmlns:a16="http://schemas.microsoft.com/office/drawing/2014/main" id="{D34097C8-B244-437C-BD51-7511A342F04C}"/>
              </a:ext>
            </a:extLst>
          </p:cNvPr>
          <p:cNvSpPr>
            <a:spLocks noGrp="1"/>
          </p:cNvSpPr>
          <p:nvPr>
            <p:ph type="title"/>
          </p:nvPr>
        </p:nvSpPr>
        <p:spPr/>
        <p:txBody>
          <a:bodyPr/>
          <a:lstStyle/>
          <a:p>
            <a:r>
              <a:rPr lang="zh-TW" altLang="en-US" dirty="0"/>
              <a:t>資料來源 </a:t>
            </a:r>
            <a:r>
              <a:rPr lang="en-US" altLang="zh-TW" dirty="0"/>
              <a:t>&amp; </a:t>
            </a:r>
            <a:r>
              <a:rPr lang="zh-TW" altLang="en-US" dirty="0"/>
              <a:t>資料描述</a:t>
            </a:r>
          </a:p>
        </p:txBody>
      </p:sp>
      <p:sp>
        <p:nvSpPr>
          <p:cNvPr id="4" name="內容版面配置區 3">
            <a:extLst>
              <a:ext uri="{FF2B5EF4-FFF2-40B4-BE49-F238E27FC236}">
                <a16:creationId xmlns:a16="http://schemas.microsoft.com/office/drawing/2014/main" id="{702FCF87-7FBD-483D-AB0E-6D444B5DA1C2}"/>
              </a:ext>
            </a:extLst>
          </p:cNvPr>
          <p:cNvSpPr>
            <a:spLocks noGrp="1"/>
          </p:cNvSpPr>
          <p:nvPr>
            <p:ph idx="1"/>
          </p:nvPr>
        </p:nvSpPr>
        <p:spPr/>
        <p:txBody>
          <a:bodyPr/>
          <a:lstStyle/>
          <a:p>
            <a:r>
              <a:rPr lang="zh-TW" altLang="en-US" dirty="0"/>
              <a:t>開放民間租屋資料</a:t>
            </a:r>
            <a:r>
              <a:rPr lang="en-US" altLang="zh-TW" dirty="0"/>
              <a:t>: g0v </a:t>
            </a:r>
            <a:r>
              <a:rPr lang="zh-TW" altLang="en-US" dirty="0"/>
              <a:t>開放資料集（</a:t>
            </a:r>
            <a:r>
              <a:rPr lang="en-US" altLang="zh-TW" dirty="0"/>
              <a:t>591 </a:t>
            </a:r>
            <a:r>
              <a:rPr lang="zh-TW" altLang="en-US" dirty="0"/>
              <a:t>網站爬蟲結果）</a:t>
            </a:r>
            <a:endParaRPr lang="en-US" altLang="zh-TW" dirty="0"/>
          </a:p>
          <a:p>
            <a:pPr fontAlgn="base"/>
            <a:r>
              <a:rPr lang="en-US" altLang="zh-TW" dirty="0"/>
              <a:t>CSV </a:t>
            </a:r>
            <a:r>
              <a:rPr lang="zh-TW" altLang="en-US" dirty="0"/>
              <a:t>檔，從 </a:t>
            </a:r>
            <a:r>
              <a:rPr lang="en-US" altLang="zh-TW" dirty="0"/>
              <a:t>2018 Q3 </a:t>
            </a:r>
            <a:r>
              <a:rPr lang="zh-TW" altLang="en-US" dirty="0"/>
              <a:t>至 </a:t>
            </a:r>
            <a:r>
              <a:rPr lang="en-US" altLang="zh-TW" dirty="0"/>
              <a:t>2020 Q2 </a:t>
            </a:r>
            <a:r>
              <a:rPr lang="zh-TW" altLang="en-US" dirty="0"/>
              <a:t>共有八期資料</a:t>
            </a:r>
          </a:p>
          <a:p>
            <a:pPr fontAlgn="base"/>
            <a:r>
              <a:rPr lang="zh-TW" altLang="en-US" dirty="0"/>
              <a:t>合計 </a:t>
            </a:r>
            <a:r>
              <a:rPr lang="en-US" altLang="zh-TW" dirty="0"/>
              <a:t>702616 </a:t>
            </a:r>
            <a:r>
              <a:rPr lang="zh-TW" altLang="en-US" dirty="0"/>
              <a:t>筆資料，</a:t>
            </a:r>
            <a:r>
              <a:rPr lang="en-US" altLang="zh-TW" dirty="0"/>
              <a:t>87</a:t>
            </a:r>
            <a:r>
              <a:rPr lang="zh-TW" altLang="en-US" dirty="0"/>
              <a:t> 個欄位</a:t>
            </a:r>
          </a:p>
          <a:p>
            <a:endParaRPr lang="zh-TW" altLang="en-US" dirty="0"/>
          </a:p>
        </p:txBody>
      </p:sp>
      <p:pic>
        <p:nvPicPr>
          <p:cNvPr id="6" name="圖片 5">
            <a:extLst>
              <a:ext uri="{FF2B5EF4-FFF2-40B4-BE49-F238E27FC236}">
                <a16:creationId xmlns:a16="http://schemas.microsoft.com/office/drawing/2014/main" id="{35242961-0A64-4C7C-9C8D-E6A0C657D2E9}"/>
              </a:ext>
            </a:extLst>
          </p:cNvPr>
          <p:cNvPicPr>
            <a:picLocks noChangeAspect="1"/>
          </p:cNvPicPr>
          <p:nvPr/>
        </p:nvPicPr>
        <p:blipFill>
          <a:blip r:embed="rId3"/>
          <a:stretch>
            <a:fillRect/>
          </a:stretch>
        </p:blipFill>
        <p:spPr>
          <a:xfrm>
            <a:off x="838200" y="3381459"/>
            <a:ext cx="10250544" cy="2901548"/>
          </a:xfrm>
          <a:prstGeom prst="rect">
            <a:avLst/>
          </a:prstGeom>
        </p:spPr>
      </p:pic>
    </p:spTree>
    <p:extLst>
      <p:ext uri="{BB962C8B-B14F-4D97-AF65-F5344CB8AC3E}">
        <p14:creationId xmlns:p14="http://schemas.microsoft.com/office/powerpoint/2010/main" val="366651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A244E3-2A76-4DD0-807E-609B34EFAB65}"/>
              </a:ext>
            </a:extLst>
          </p:cNvPr>
          <p:cNvSpPr>
            <a:spLocks noGrp="1"/>
          </p:cNvSpPr>
          <p:nvPr>
            <p:ph type="sldNum" sz="quarter" idx="12"/>
          </p:nvPr>
        </p:nvSpPr>
        <p:spPr>
          <a:xfrm>
            <a:off x="8610600" y="6356350"/>
            <a:ext cx="2743200" cy="365125"/>
          </a:xfrm>
        </p:spPr>
        <p:txBody>
          <a:bodyPr/>
          <a:lstStyle/>
          <a:p>
            <a:fld id="{200BDBBF-675F-4D8F-B2C0-2BABE710A947}" type="slidenum">
              <a:rPr lang="zh-TW" altLang="en-US" smtClean="0"/>
              <a:pPr/>
              <a:t>5</a:t>
            </a:fld>
            <a:endParaRPr lang="zh-TW" altLang="en-US" dirty="0"/>
          </a:p>
        </p:txBody>
      </p:sp>
      <p:sp>
        <p:nvSpPr>
          <p:cNvPr id="3" name="標題 2">
            <a:extLst>
              <a:ext uri="{FF2B5EF4-FFF2-40B4-BE49-F238E27FC236}">
                <a16:creationId xmlns:a16="http://schemas.microsoft.com/office/drawing/2014/main" id="{CCC54AB0-9B93-4512-8482-14D132CDB8E2}"/>
              </a:ext>
            </a:extLst>
          </p:cNvPr>
          <p:cNvSpPr>
            <a:spLocks noGrp="1"/>
          </p:cNvSpPr>
          <p:nvPr>
            <p:ph type="title"/>
          </p:nvPr>
        </p:nvSpPr>
        <p:spPr/>
        <p:txBody>
          <a:bodyPr/>
          <a:lstStyle/>
          <a:p>
            <a:r>
              <a:rPr lang="zh-TW" altLang="en-US" dirty="0"/>
              <a:t>資料集選取</a:t>
            </a:r>
          </a:p>
        </p:txBody>
      </p:sp>
      <p:sp>
        <p:nvSpPr>
          <p:cNvPr id="4" name="內容版面配置區 3">
            <a:extLst>
              <a:ext uri="{FF2B5EF4-FFF2-40B4-BE49-F238E27FC236}">
                <a16:creationId xmlns:a16="http://schemas.microsoft.com/office/drawing/2014/main" id="{573A8188-19AF-4FE2-9EF7-C126BB840F90}"/>
              </a:ext>
            </a:extLst>
          </p:cNvPr>
          <p:cNvSpPr>
            <a:spLocks noGrp="1"/>
          </p:cNvSpPr>
          <p:nvPr>
            <p:ph idx="1"/>
          </p:nvPr>
        </p:nvSpPr>
        <p:spPr>
          <a:xfrm>
            <a:off x="838200" y="1585540"/>
            <a:ext cx="10515600" cy="4637723"/>
          </a:xfrm>
        </p:spPr>
        <p:txBody>
          <a:bodyPr/>
          <a:lstStyle/>
          <a:p>
            <a:pPr fontAlgn="base"/>
            <a:r>
              <a:rPr lang="zh-TW" altLang="en-US" dirty="0"/>
              <a:t>民間資料集 </a:t>
            </a:r>
            <a:r>
              <a:rPr lang="en-US" altLang="zh-TW" dirty="0"/>
              <a:t>(591 </a:t>
            </a:r>
            <a:r>
              <a:rPr lang="zh-TW" altLang="en-US" dirty="0"/>
              <a:t>租屋網</a:t>
            </a:r>
            <a:r>
              <a:rPr lang="en-US" altLang="zh-TW" dirty="0"/>
              <a:t>) </a:t>
            </a:r>
            <a:r>
              <a:rPr lang="zh-TW" altLang="en-US" dirty="0"/>
              <a:t>與內政部不動產租賃實價登錄比較</a:t>
            </a:r>
          </a:p>
          <a:p>
            <a:pPr lvl="1" fontAlgn="base">
              <a:lnSpc>
                <a:spcPct val="150000"/>
              </a:lnSpc>
            </a:pPr>
            <a:r>
              <a:rPr lang="zh-TW" altLang="en-US" dirty="0"/>
              <a:t>以套房物件為例</a:t>
            </a:r>
          </a:p>
          <a:p>
            <a:endParaRPr lang="zh-TW" altLang="en-US" dirty="0"/>
          </a:p>
        </p:txBody>
      </p:sp>
      <p:pic>
        <p:nvPicPr>
          <p:cNvPr id="5" name="圖片 4">
            <a:extLst>
              <a:ext uri="{FF2B5EF4-FFF2-40B4-BE49-F238E27FC236}">
                <a16:creationId xmlns:a16="http://schemas.microsoft.com/office/drawing/2014/main" id="{3F081EA4-9741-4099-A413-DF81AAAB29A0}"/>
              </a:ext>
            </a:extLst>
          </p:cNvPr>
          <p:cNvPicPr>
            <a:picLocks noChangeAspect="1"/>
          </p:cNvPicPr>
          <p:nvPr/>
        </p:nvPicPr>
        <p:blipFill>
          <a:blip r:embed="rId3"/>
          <a:stretch>
            <a:fillRect/>
          </a:stretch>
        </p:blipFill>
        <p:spPr>
          <a:xfrm>
            <a:off x="9460752" y="2694673"/>
            <a:ext cx="2588648" cy="3586356"/>
          </a:xfrm>
          <a:prstGeom prst="rect">
            <a:avLst/>
          </a:prstGeom>
        </p:spPr>
      </p:pic>
      <p:pic>
        <p:nvPicPr>
          <p:cNvPr id="6" name="圖片 5">
            <a:extLst>
              <a:ext uri="{FF2B5EF4-FFF2-40B4-BE49-F238E27FC236}">
                <a16:creationId xmlns:a16="http://schemas.microsoft.com/office/drawing/2014/main" id="{54E53179-EC5E-4D3F-89FC-580E38C43A76}"/>
              </a:ext>
            </a:extLst>
          </p:cNvPr>
          <p:cNvPicPr>
            <a:picLocks noChangeAspect="1"/>
          </p:cNvPicPr>
          <p:nvPr/>
        </p:nvPicPr>
        <p:blipFill>
          <a:blip r:embed="rId4"/>
          <a:stretch>
            <a:fillRect/>
          </a:stretch>
        </p:blipFill>
        <p:spPr>
          <a:xfrm>
            <a:off x="6397726" y="2694673"/>
            <a:ext cx="3063026" cy="3586357"/>
          </a:xfrm>
          <a:prstGeom prst="rect">
            <a:avLst/>
          </a:prstGeom>
        </p:spPr>
      </p:pic>
      <p:pic>
        <p:nvPicPr>
          <p:cNvPr id="7" name="圖片 6">
            <a:extLst>
              <a:ext uri="{FF2B5EF4-FFF2-40B4-BE49-F238E27FC236}">
                <a16:creationId xmlns:a16="http://schemas.microsoft.com/office/drawing/2014/main" id="{39436980-82F2-4EC4-97BF-930A54AA2F4D}"/>
              </a:ext>
            </a:extLst>
          </p:cNvPr>
          <p:cNvPicPr>
            <a:picLocks noChangeAspect="1"/>
          </p:cNvPicPr>
          <p:nvPr/>
        </p:nvPicPr>
        <p:blipFill>
          <a:blip r:embed="rId5"/>
          <a:stretch>
            <a:fillRect/>
          </a:stretch>
        </p:blipFill>
        <p:spPr>
          <a:xfrm>
            <a:off x="149935" y="2694673"/>
            <a:ext cx="3494595" cy="3586357"/>
          </a:xfrm>
          <a:prstGeom prst="rect">
            <a:avLst/>
          </a:prstGeom>
        </p:spPr>
      </p:pic>
      <p:pic>
        <p:nvPicPr>
          <p:cNvPr id="8" name="圖片 7">
            <a:extLst>
              <a:ext uri="{FF2B5EF4-FFF2-40B4-BE49-F238E27FC236}">
                <a16:creationId xmlns:a16="http://schemas.microsoft.com/office/drawing/2014/main" id="{41EC06BA-36AB-4EDD-80B9-2F4FF7692F54}"/>
              </a:ext>
            </a:extLst>
          </p:cNvPr>
          <p:cNvPicPr>
            <a:picLocks noChangeAspect="1"/>
          </p:cNvPicPr>
          <p:nvPr/>
        </p:nvPicPr>
        <p:blipFill>
          <a:blip r:embed="rId6"/>
          <a:stretch>
            <a:fillRect/>
          </a:stretch>
        </p:blipFill>
        <p:spPr>
          <a:xfrm>
            <a:off x="3644530" y="2694674"/>
            <a:ext cx="2674572" cy="3586357"/>
          </a:xfrm>
          <a:prstGeom prst="rect">
            <a:avLst/>
          </a:prstGeom>
        </p:spPr>
      </p:pic>
      <p:sp>
        <p:nvSpPr>
          <p:cNvPr id="9" name="矩形 8">
            <a:extLst>
              <a:ext uri="{FF2B5EF4-FFF2-40B4-BE49-F238E27FC236}">
                <a16:creationId xmlns:a16="http://schemas.microsoft.com/office/drawing/2014/main" id="{38C81C6B-ADBA-4FB6-942B-49789ACFB744}"/>
              </a:ext>
            </a:extLst>
          </p:cNvPr>
          <p:cNvSpPr/>
          <p:nvPr/>
        </p:nvSpPr>
        <p:spPr>
          <a:xfrm>
            <a:off x="3614927" y="2767584"/>
            <a:ext cx="47891" cy="3409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8181B08D-B722-4B23-803F-01EEB70BE7CF}"/>
              </a:ext>
            </a:extLst>
          </p:cNvPr>
          <p:cNvSpPr txBox="1"/>
          <p:nvPr/>
        </p:nvSpPr>
        <p:spPr>
          <a:xfrm>
            <a:off x="2674620" y="6338857"/>
            <a:ext cx="1210588" cy="400110"/>
          </a:xfrm>
          <a:prstGeom prst="rect">
            <a:avLst/>
          </a:prstGeom>
          <a:solidFill>
            <a:schemeClr val="accent5">
              <a:lumMod val="20000"/>
              <a:lumOff val="80000"/>
            </a:schemeClr>
          </a:solidFill>
        </p:spPr>
        <p:txBody>
          <a:bodyPr wrap="none" rtlCol="0">
            <a:spAutoFit/>
          </a:bodyPr>
          <a:lstStyle/>
          <a:p>
            <a:r>
              <a:rPr lang="zh-TW" altLang="en-US" sz="2000" b="1" dirty="0">
                <a:solidFill>
                  <a:schemeClr val="accent5">
                    <a:lumMod val="50000"/>
                  </a:schemeClr>
                </a:solidFill>
                <a:latin typeface="微軟正黑體" panose="020B0604030504040204" pitchFamily="34" charset="-120"/>
                <a:ea typeface="微軟正黑體" panose="020B0604030504040204" pitchFamily="34" charset="-120"/>
              </a:rPr>
              <a:t>民間資料</a:t>
            </a:r>
          </a:p>
        </p:txBody>
      </p:sp>
      <p:sp>
        <p:nvSpPr>
          <p:cNvPr id="11" name="文字方塊 10">
            <a:extLst>
              <a:ext uri="{FF2B5EF4-FFF2-40B4-BE49-F238E27FC236}">
                <a16:creationId xmlns:a16="http://schemas.microsoft.com/office/drawing/2014/main" id="{3E871C2B-8892-437D-9988-9C1E9B0455CB}"/>
              </a:ext>
            </a:extLst>
          </p:cNvPr>
          <p:cNvSpPr txBox="1"/>
          <p:nvPr/>
        </p:nvSpPr>
        <p:spPr>
          <a:xfrm>
            <a:off x="8682990" y="6346190"/>
            <a:ext cx="1467068" cy="400110"/>
          </a:xfrm>
          <a:prstGeom prst="rect">
            <a:avLst/>
          </a:prstGeom>
          <a:solidFill>
            <a:schemeClr val="accent2">
              <a:lumMod val="20000"/>
              <a:lumOff val="80000"/>
            </a:schemeClr>
          </a:solidFill>
        </p:spPr>
        <p:txBody>
          <a:bodyPr wrap="none" rtlCol="0">
            <a:spAutoFit/>
          </a:bodyPr>
          <a:lstStyle/>
          <a:p>
            <a:r>
              <a:rPr lang="zh-TW" altLang="en-US" sz="2000" b="1" dirty="0">
                <a:solidFill>
                  <a:srgbClr val="C00000"/>
                </a:solidFill>
                <a:latin typeface="微軟正黑體" panose="020B0604030504040204" pitchFamily="34" charset="-120"/>
                <a:ea typeface="微軟正黑體" panose="020B0604030504040204" pitchFamily="34" charset="-120"/>
              </a:rPr>
              <a:t>內政部資料</a:t>
            </a:r>
          </a:p>
        </p:txBody>
      </p:sp>
    </p:spTree>
    <p:extLst>
      <p:ext uri="{BB962C8B-B14F-4D97-AF65-F5344CB8AC3E}">
        <p14:creationId xmlns:p14="http://schemas.microsoft.com/office/powerpoint/2010/main" val="125765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A244E3-2A76-4DD0-807E-609B34EFAB65}"/>
              </a:ext>
            </a:extLst>
          </p:cNvPr>
          <p:cNvSpPr>
            <a:spLocks noGrp="1"/>
          </p:cNvSpPr>
          <p:nvPr>
            <p:ph type="sldNum" sz="quarter" idx="12"/>
          </p:nvPr>
        </p:nvSpPr>
        <p:spPr/>
        <p:txBody>
          <a:bodyPr/>
          <a:lstStyle/>
          <a:p>
            <a:fld id="{200BDBBF-675F-4D8F-B2C0-2BABE710A947}" type="slidenum">
              <a:rPr lang="zh-TW" altLang="en-US" smtClean="0"/>
              <a:pPr/>
              <a:t>6</a:t>
            </a:fld>
            <a:endParaRPr lang="zh-TW" altLang="en-US" dirty="0"/>
          </a:p>
        </p:txBody>
      </p:sp>
      <p:sp>
        <p:nvSpPr>
          <p:cNvPr id="3" name="標題 2">
            <a:extLst>
              <a:ext uri="{FF2B5EF4-FFF2-40B4-BE49-F238E27FC236}">
                <a16:creationId xmlns:a16="http://schemas.microsoft.com/office/drawing/2014/main" id="{CCC54AB0-9B93-4512-8482-14D132CDB8E2}"/>
              </a:ext>
            </a:extLst>
          </p:cNvPr>
          <p:cNvSpPr>
            <a:spLocks noGrp="1"/>
          </p:cNvSpPr>
          <p:nvPr>
            <p:ph type="title"/>
          </p:nvPr>
        </p:nvSpPr>
        <p:spPr/>
        <p:txBody>
          <a:bodyPr/>
          <a:lstStyle/>
          <a:p>
            <a:r>
              <a:rPr lang="zh-TW" altLang="en-US" dirty="0"/>
              <a:t>資料視覺化</a:t>
            </a:r>
          </a:p>
        </p:txBody>
      </p:sp>
      <p:sp>
        <p:nvSpPr>
          <p:cNvPr id="4" name="內容版面配置區 3">
            <a:extLst>
              <a:ext uri="{FF2B5EF4-FFF2-40B4-BE49-F238E27FC236}">
                <a16:creationId xmlns:a16="http://schemas.microsoft.com/office/drawing/2014/main" id="{573A8188-19AF-4FE2-9EF7-C126BB840F90}"/>
              </a:ext>
            </a:extLst>
          </p:cNvPr>
          <p:cNvSpPr>
            <a:spLocks noGrp="1"/>
          </p:cNvSpPr>
          <p:nvPr>
            <p:ph idx="1"/>
          </p:nvPr>
        </p:nvSpPr>
        <p:spPr>
          <a:xfrm>
            <a:off x="838200" y="1825625"/>
            <a:ext cx="10515600" cy="4351338"/>
          </a:xfrm>
        </p:spPr>
        <p:txBody>
          <a:bodyPr/>
          <a:lstStyle/>
          <a:p>
            <a:r>
              <a:rPr lang="zh-TW" altLang="en-US" dirty="0"/>
              <a:t>更多資料 </a:t>
            </a:r>
            <a:r>
              <a:rPr lang="en-US" altLang="zh-TW" dirty="0">
                <a:hlinkClick r:id="rId2"/>
              </a:rPr>
              <a:t>http://140.112.107.117:3000</a:t>
            </a:r>
            <a:endParaRPr lang="en-US" altLang="zh-TW" dirty="0"/>
          </a:p>
          <a:p>
            <a:endParaRPr lang="zh-TW" altLang="en-US" dirty="0"/>
          </a:p>
        </p:txBody>
      </p:sp>
      <p:pic>
        <p:nvPicPr>
          <p:cNvPr id="3074" name="Picture 2" descr="https://lh5.googleusercontent.com/3vNyiTAkMVLxUoJuBtkJ2qq5_HMCtATpAEnFWJnkPkETV-bR-dhpGipvzNn8V_s2OkcmGfW4tRrt3LI887uKIpBvNtOfVc0DywmAAL6wd40zoyyLXH3dIZXwbtYkySXF0ZgkEt0">
            <a:extLst>
              <a:ext uri="{FF2B5EF4-FFF2-40B4-BE49-F238E27FC236}">
                <a16:creationId xmlns:a16="http://schemas.microsoft.com/office/drawing/2014/main" id="{AEA44D7B-5EDA-4598-8A12-9437920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669" y="1825624"/>
            <a:ext cx="4077017" cy="4077017"/>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010C9688-1659-488F-9933-E3A02E84BBD8}"/>
              </a:ext>
            </a:extLst>
          </p:cNvPr>
          <p:cNvPicPr>
            <a:picLocks noChangeAspect="1"/>
          </p:cNvPicPr>
          <p:nvPr/>
        </p:nvPicPr>
        <p:blipFill>
          <a:blip r:embed="rId4"/>
          <a:stretch>
            <a:fillRect/>
          </a:stretch>
        </p:blipFill>
        <p:spPr>
          <a:xfrm>
            <a:off x="213360" y="2603181"/>
            <a:ext cx="7231693" cy="3299460"/>
          </a:xfrm>
          <a:prstGeom prst="rect">
            <a:avLst/>
          </a:prstGeom>
        </p:spPr>
      </p:pic>
    </p:spTree>
    <p:extLst>
      <p:ext uri="{BB962C8B-B14F-4D97-AF65-F5344CB8AC3E}">
        <p14:creationId xmlns:p14="http://schemas.microsoft.com/office/powerpoint/2010/main" val="65580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1B31"/>
        </a:solidFill>
        <a:effectLst/>
      </p:bgPr>
    </p:bg>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5D3938-3B7B-452F-9674-C2B1B70D90C7}"/>
              </a:ext>
            </a:extLst>
          </p:cNvPr>
          <p:cNvSpPr>
            <a:spLocks noGrp="1"/>
          </p:cNvSpPr>
          <p:nvPr>
            <p:ph type="sldNum" sz="quarter" idx="12"/>
          </p:nvPr>
        </p:nvSpPr>
        <p:spPr/>
        <p:txBody>
          <a:bodyPr/>
          <a:lstStyle/>
          <a:p>
            <a:fld id="{200BDBBF-675F-4D8F-B2C0-2BABE710A947}" type="slidenum">
              <a:rPr lang="zh-TW" altLang="en-US" smtClean="0"/>
              <a:pPr/>
              <a:t>7</a:t>
            </a:fld>
            <a:endParaRPr lang="zh-TW" altLang="en-US" dirty="0"/>
          </a:p>
        </p:txBody>
      </p:sp>
      <p:pic>
        <p:nvPicPr>
          <p:cNvPr id="2050" name="Picture 2" descr="未提供說明。">
            <a:extLst>
              <a:ext uri="{FF2B5EF4-FFF2-40B4-BE49-F238E27FC236}">
                <a16:creationId xmlns:a16="http://schemas.microsoft.com/office/drawing/2014/main" id="{60FF8675-1768-4A98-9B21-1EF8F9EA12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12192000" cy="64389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199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A244E3-2A76-4DD0-807E-609B34EFAB65}"/>
              </a:ext>
            </a:extLst>
          </p:cNvPr>
          <p:cNvSpPr>
            <a:spLocks noGrp="1"/>
          </p:cNvSpPr>
          <p:nvPr>
            <p:ph type="sldNum" sz="quarter" idx="12"/>
          </p:nvPr>
        </p:nvSpPr>
        <p:spPr/>
        <p:txBody>
          <a:bodyPr/>
          <a:lstStyle/>
          <a:p>
            <a:fld id="{200BDBBF-675F-4D8F-B2C0-2BABE710A947}" type="slidenum">
              <a:rPr lang="zh-TW" altLang="en-US" smtClean="0"/>
              <a:pPr/>
              <a:t>8</a:t>
            </a:fld>
            <a:endParaRPr lang="zh-TW" altLang="en-US" dirty="0"/>
          </a:p>
        </p:txBody>
      </p:sp>
      <p:sp>
        <p:nvSpPr>
          <p:cNvPr id="3" name="標題 2">
            <a:extLst>
              <a:ext uri="{FF2B5EF4-FFF2-40B4-BE49-F238E27FC236}">
                <a16:creationId xmlns:a16="http://schemas.microsoft.com/office/drawing/2014/main" id="{CCC54AB0-9B93-4512-8482-14D132CDB8E2}"/>
              </a:ext>
            </a:extLst>
          </p:cNvPr>
          <p:cNvSpPr>
            <a:spLocks noGrp="1"/>
          </p:cNvSpPr>
          <p:nvPr>
            <p:ph type="title"/>
          </p:nvPr>
        </p:nvSpPr>
        <p:spPr/>
        <p:txBody>
          <a:bodyPr/>
          <a:lstStyle/>
          <a:p>
            <a:r>
              <a:rPr lang="zh-TW" altLang="en-US" dirty="0"/>
              <a:t>資料前處理</a:t>
            </a:r>
          </a:p>
        </p:txBody>
      </p:sp>
      <p:sp>
        <p:nvSpPr>
          <p:cNvPr id="4" name="內容版面配置區 3">
            <a:extLst>
              <a:ext uri="{FF2B5EF4-FFF2-40B4-BE49-F238E27FC236}">
                <a16:creationId xmlns:a16="http://schemas.microsoft.com/office/drawing/2014/main" id="{573A8188-19AF-4FE2-9EF7-C126BB840F90}"/>
              </a:ext>
            </a:extLst>
          </p:cNvPr>
          <p:cNvSpPr>
            <a:spLocks noGrp="1"/>
          </p:cNvSpPr>
          <p:nvPr>
            <p:ph idx="1"/>
          </p:nvPr>
        </p:nvSpPr>
        <p:spPr/>
        <p:txBody>
          <a:bodyPr/>
          <a:lstStyle/>
          <a:p>
            <a:pPr fontAlgn="base"/>
            <a:r>
              <a:rPr lang="zh-TW" altLang="en-US" dirty="0">
                <a:latin typeface="微軟正黑體" panose="020B0604030504040204" pitchFamily="34" charset="-120"/>
                <a:ea typeface="微軟正黑體" panose="020B0604030504040204" pitchFamily="34" charset="-120"/>
              </a:rPr>
              <a:t>刪除重複刊登之物件</a:t>
            </a:r>
          </a:p>
          <a:p>
            <a:pPr fontAlgn="base"/>
            <a:r>
              <a:rPr lang="zh-TW" altLang="en-US" dirty="0">
                <a:latin typeface="微軟正黑體" panose="020B0604030504040204" pitchFamily="34" charset="-120"/>
                <a:ea typeface="微軟正黑體" panose="020B0604030504040204" pitchFamily="34" charset="-120"/>
              </a:rPr>
              <a:t>刪除工廠、農地、商辦以及透天厝等物件</a:t>
            </a:r>
          </a:p>
          <a:p>
            <a:pPr fontAlgn="base"/>
            <a:r>
              <a:rPr lang="zh-TW" altLang="en-US" dirty="0">
                <a:latin typeface="微軟正黑體" panose="020B0604030504040204" pitchFamily="34" charset="-120"/>
                <a:ea typeface="微軟正黑體" panose="020B0604030504040204" pitchFamily="34" charset="-120"/>
              </a:rPr>
              <a:t>刪除一部分不需要欄位，保留 </a:t>
            </a:r>
            <a:r>
              <a:rPr lang="en-US" altLang="zh-TW" dirty="0">
                <a:latin typeface="微軟正黑體" panose="020B0604030504040204" pitchFamily="34" charset="-120"/>
                <a:ea typeface="微軟正黑體" panose="020B0604030504040204" pitchFamily="34" charset="-120"/>
              </a:rPr>
              <a:t>51 </a:t>
            </a:r>
            <a:r>
              <a:rPr lang="zh-TW" altLang="en-US" dirty="0">
                <a:latin typeface="微軟正黑體" panose="020B0604030504040204" pitchFamily="34" charset="-120"/>
                <a:ea typeface="微軟正黑體" panose="020B0604030504040204" pitchFamily="34" charset="-120"/>
              </a:rPr>
              <a:t>欄位</a:t>
            </a:r>
          </a:p>
          <a:p>
            <a:pPr fontAlgn="base"/>
            <a:r>
              <a:rPr lang="zh-TW" altLang="en-US" dirty="0">
                <a:latin typeface="微軟正黑體" panose="020B0604030504040204" pitchFamily="34" charset="-120"/>
                <a:ea typeface="微軟正黑體" panose="020B0604030504040204" pitchFamily="34" charset="-120"/>
              </a:rPr>
              <a:t>刪除經緯度欄位：約有 </a:t>
            </a:r>
            <a:r>
              <a:rPr lang="en-US" altLang="zh-TW" dirty="0">
                <a:latin typeface="微軟正黑體" panose="020B0604030504040204" pitchFamily="34" charset="-120"/>
                <a:ea typeface="微軟正黑體" panose="020B0604030504040204" pitchFamily="34" charset="-120"/>
              </a:rPr>
              <a:t>1/4 </a:t>
            </a:r>
            <a:r>
              <a:rPr lang="zh-TW" altLang="en-US" dirty="0">
                <a:latin typeface="微軟正黑體" panose="020B0604030504040204" pitchFamily="34" charset="-120"/>
                <a:ea typeface="微軟正黑體" panose="020B0604030504040204" pitchFamily="34" charset="-120"/>
              </a:rPr>
              <a:t>資料無地點資訊</a:t>
            </a:r>
          </a:p>
          <a:p>
            <a:pPr fontAlgn="base"/>
            <a:r>
              <a:rPr lang="zh-TW" altLang="en-US" dirty="0">
                <a:latin typeface="微軟正黑體" panose="020B0604030504040204" pitchFamily="34" charset="-120"/>
                <a:ea typeface="微軟正黑體" panose="020B0604030504040204" pitchFamily="34" charset="-120"/>
              </a:rPr>
              <a:t>刪除整層住家房間數或衛浴數為 </a:t>
            </a:r>
            <a:r>
              <a:rPr lang="en-US" altLang="zh-TW" dirty="0">
                <a:latin typeface="微軟正黑體" panose="020B0604030504040204" pitchFamily="34" charset="-120"/>
                <a:ea typeface="微軟正黑體" panose="020B0604030504040204" pitchFamily="34" charset="-120"/>
              </a:rPr>
              <a:t>0 </a:t>
            </a:r>
            <a:r>
              <a:rPr lang="zh-TW" altLang="en-US" dirty="0">
                <a:latin typeface="微軟正黑體" panose="020B0604030504040204" pitchFamily="34" charset="-120"/>
                <a:ea typeface="微軟正黑體" panose="020B0604030504040204" pitchFamily="34" charset="-120"/>
              </a:rPr>
              <a:t>的案件</a:t>
            </a:r>
          </a:p>
          <a:p>
            <a:pPr fontAlgn="base"/>
            <a:r>
              <a:rPr lang="zh-TW" altLang="en-US" dirty="0">
                <a:latin typeface="微軟正黑體" panose="020B0604030504040204" pitchFamily="34" charset="-120"/>
                <a:ea typeface="微軟正黑體" panose="020B0604030504040204" pitchFamily="34" charset="-120"/>
              </a:rPr>
              <a:t>將獨立套房、分租套房之衛浴數、房數數值改為 </a:t>
            </a: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將雅房房之衛浴數數值改為 </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、房數數值改為 </a:t>
            </a:r>
            <a:r>
              <a:rPr lang="en-US" altLang="zh-TW" dirty="0">
                <a:latin typeface="微軟正黑體" panose="020B0604030504040204" pitchFamily="34" charset="-120"/>
                <a:ea typeface="微軟正黑體" panose="020B0604030504040204" pitchFamily="34" charset="-120"/>
              </a:rPr>
              <a:t>1</a:t>
            </a:r>
            <a:endParaRPr lang="zh-TW" altLang="en-US" dirty="0">
              <a:latin typeface="微軟正黑體" panose="020B0604030504040204" pitchFamily="34" charset="-120"/>
              <a:ea typeface="微軟正黑體" panose="020B0604030504040204" pitchFamily="34" charset="-120"/>
            </a:endParaRPr>
          </a:p>
          <a:p>
            <a:pPr fontAlgn="base"/>
            <a:r>
              <a:rPr lang="zh-TW" altLang="en-US" dirty="0">
                <a:latin typeface="微軟正黑體" panose="020B0604030504040204" pitchFamily="34" charset="-120"/>
                <a:ea typeface="微軟正黑體" panose="020B0604030504040204" pitchFamily="34" charset="-120"/>
              </a:rPr>
              <a:t>資料缺值的部分都預設為 </a:t>
            </a:r>
            <a:r>
              <a:rPr lang="en-US" altLang="zh-TW" dirty="0">
                <a:latin typeface="微軟正黑體" panose="020B0604030504040204" pitchFamily="34" charset="-120"/>
                <a:ea typeface="微軟正黑體" panose="020B0604030504040204" pitchFamily="34" charset="-120"/>
              </a:rPr>
              <a:t>0 </a:t>
            </a:r>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Tree>
    <p:extLst>
      <p:ext uri="{BB962C8B-B14F-4D97-AF65-F5344CB8AC3E}">
        <p14:creationId xmlns:p14="http://schemas.microsoft.com/office/powerpoint/2010/main" val="4018345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8DA244E3-2A76-4DD0-807E-609B34EFAB65}"/>
              </a:ext>
            </a:extLst>
          </p:cNvPr>
          <p:cNvSpPr>
            <a:spLocks noGrp="1"/>
          </p:cNvSpPr>
          <p:nvPr>
            <p:ph type="sldNum" sz="quarter" idx="12"/>
          </p:nvPr>
        </p:nvSpPr>
        <p:spPr/>
        <p:txBody>
          <a:bodyPr/>
          <a:lstStyle/>
          <a:p>
            <a:fld id="{200BDBBF-675F-4D8F-B2C0-2BABE710A947}" type="slidenum">
              <a:rPr lang="zh-TW" altLang="en-US" smtClean="0"/>
              <a:pPr/>
              <a:t>9</a:t>
            </a:fld>
            <a:endParaRPr lang="zh-TW" altLang="en-US" dirty="0"/>
          </a:p>
        </p:txBody>
      </p:sp>
      <p:sp>
        <p:nvSpPr>
          <p:cNvPr id="3" name="標題 2">
            <a:extLst>
              <a:ext uri="{FF2B5EF4-FFF2-40B4-BE49-F238E27FC236}">
                <a16:creationId xmlns:a16="http://schemas.microsoft.com/office/drawing/2014/main" id="{CCC54AB0-9B93-4512-8482-14D132CDB8E2}"/>
              </a:ext>
            </a:extLst>
          </p:cNvPr>
          <p:cNvSpPr>
            <a:spLocks noGrp="1"/>
          </p:cNvSpPr>
          <p:nvPr>
            <p:ph type="title"/>
          </p:nvPr>
        </p:nvSpPr>
        <p:spPr/>
        <p:txBody>
          <a:bodyPr/>
          <a:lstStyle/>
          <a:p>
            <a:r>
              <a:rPr lang="zh-TW" altLang="en-US" dirty="0"/>
              <a:t>資料前處理</a:t>
            </a:r>
            <a:r>
              <a:rPr lang="en-US" altLang="zh-TW" dirty="0"/>
              <a:t>(</a:t>
            </a:r>
            <a:r>
              <a:rPr lang="zh-TW" altLang="en-US" dirty="0"/>
              <a:t>續</a:t>
            </a:r>
            <a:r>
              <a:rPr lang="en-US" altLang="zh-TW" dirty="0"/>
              <a:t>)</a:t>
            </a:r>
            <a:endParaRPr lang="zh-TW" altLang="en-US" dirty="0"/>
          </a:p>
        </p:txBody>
      </p:sp>
      <p:sp>
        <p:nvSpPr>
          <p:cNvPr id="4" name="內容版面配置區 3">
            <a:extLst>
              <a:ext uri="{FF2B5EF4-FFF2-40B4-BE49-F238E27FC236}">
                <a16:creationId xmlns:a16="http://schemas.microsoft.com/office/drawing/2014/main" id="{573A8188-19AF-4FE2-9EF7-C126BB840F90}"/>
              </a:ext>
            </a:extLst>
          </p:cNvPr>
          <p:cNvSpPr>
            <a:spLocks noGrp="1"/>
          </p:cNvSpPr>
          <p:nvPr>
            <p:ph idx="1"/>
          </p:nvPr>
        </p:nvSpPr>
        <p:spPr>
          <a:xfrm>
            <a:off x="838200" y="1518557"/>
            <a:ext cx="10515600" cy="4658406"/>
          </a:xfrm>
        </p:spPr>
        <p:txBody>
          <a:bodyPr/>
          <a:lstStyle/>
          <a:p>
            <a:pPr fontAlgn="base"/>
            <a:r>
              <a:rPr lang="zh-TW" altLang="en-US" sz="2400" dirty="0"/>
              <a:t>移除租金高於 </a:t>
            </a:r>
            <a:r>
              <a:rPr lang="en-US" altLang="zh-TW" sz="2400" dirty="0"/>
              <a:t>150,000 </a:t>
            </a:r>
            <a:r>
              <a:rPr lang="zh-TW" altLang="en-US" sz="2400" dirty="0"/>
              <a:t>者 </a:t>
            </a:r>
            <a:r>
              <a:rPr lang="en-US" altLang="zh-TW" sz="2400" dirty="0"/>
              <a:t>(</a:t>
            </a:r>
            <a:r>
              <a:rPr lang="zh-TW" altLang="en-US" sz="2400" dirty="0"/>
              <a:t>在第 </a:t>
            </a:r>
            <a:r>
              <a:rPr lang="en-US" altLang="zh-TW" sz="2400" dirty="0"/>
              <a:t>99.2 </a:t>
            </a:r>
            <a:r>
              <a:rPr lang="zh-TW" altLang="en-US" sz="2400" dirty="0"/>
              <a:t>個百分位數</a:t>
            </a:r>
            <a:r>
              <a:rPr lang="en-US" altLang="zh-TW" sz="2400" dirty="0"/>
              <a:t>)</a:t>
            </a:r>
            <a:endParaRPr lang="zh-TW" altLang="en-US" sz="2400" dirty="0"/>
          </a:p>
          <a:p>
            <a:pPr fontAlgn="base"/>
            <a:r>
              <a:rPr lang="zh-TW" altLang="en-US" sz="2400" dirty="0"/>
              <a:t>移除租金低於 </a:t>
            </a:r>
            <a:r>
              <a:rPr lang="en-US" altLang="zh-TW" sz="2400" dirty="0"/>
              <a:t>1,000 </a:t>
            </a:r>
            <a:r>
              <a:rPr lang="zh-TW" altLang="en-US" sz="2400" dirty="0"/>
              <a:t>者 </a:t>
            </a:r>
            <a:r>
              <a:rPr lang="en-US" altLang="zh-TW" sz="2400" dirty="0"/>
              <a:t>(</a:t>
            </a:r>
            <a:r>
              <a:rPr lang="zh-TW" altLang="en-US" sz="2400" dirty="0"/>
              <a:t>在第 </a:t>
            </a:r>
            <a:r>
              <a:rPr lang="en-US" altLang="zh-TW" sz="2400" dirty="0"/>
              <a:t>0.008 </a:t>
            </a:r>
            <a:r>
              <a:rPr lang="zh-TW" altLang="en-US" sz="2400" dirty="0"/>
              <a:t>個百分位數</a:t>
            </a:r>
            <a:r>
              <a:rPr lang="en-US" altLang="zh-TW" sz="2400" dirty="0"/>
              <a:t>)</a:t>
            </a:r>
            <a:endParaRPr lang="zh-TW" altLang="en-US" sz="2400" dirty="0"/>
          </a:p>
          <a:p>
            <a:pPr fontAlgn="base"/>
            <a:r>
              <a:rPr lang="zh-TW" altLang="en-US" sz="2400" dirty="0"/>
              <a:t>刪掉坪林區資料：全部資料中只有單一案件</a:t>
            </a:r>
          </a:p>
          <a:p>
            <a:pPr fontAlgn="base"/>
            <a:r>
              <a:rPr lang="zh-TW" altLang="en-US" sz="2400" dirty="0"/>
              <a:t>刪掉極端離群值：租金 </a:t>
            </a:r>
            <a:r>
              <a:rPr lang="en-US" altLang="zh-TW" sz="2400" dirty="0"/>
              <a:t>13 </a:t>
            </a:r>
            <a:r>
              <a:rPr lang="zh-TW" altLang="en-US" sz="2400" dirty="0"/>
              <a:t>萬的雅房</a:t>
            </a:r>
          </a:p>
          <a:p>
            <a:pPr marL="0" indent="0">
              <a:buNone/>
            </a:pPr>
            <a:endParaRPr lang="zh-TW" altLang="en-US" dirty="0"/>
          </a:p>
        </p:txBody>
      </p:sp>
      <p:pic>
        <p:nvPicPr>
          <p:cNvPr id="5" name="圖片 4">
            <a:extLst>
              <a:ext uri="{FF2B5EF4-FFF2-40B4-BE49-F238E27FC236}">
                <a16:creationId xmlns:a16="http://schemas.microsoft.com/office/drawing/2014/main" id="{85BE1425-1EE0-4BC7-9F00-2BA3292C8F61}"/>
              </a:ext>
            </a:extLst>
          </p:cNvPr>
          <p:cNvPicPr>
            <a:picLocks noChangeAspect="1"/>
          </p:cNvPicPr>
          <p:nvPr/>
        </p:nvPicPr>
        <p:blipFill>
          <a:blip r:embed="rId3"/>
          <a:stretch>
            <a:fillRect/>
          </a:stretch>
        </p:blipFill>
        <p:spPr>
          <a:xfrm>
            <a:off x="419100" y="3437596"/>
            <a:ext cx="11353800" cy="2853961"/>
          </a:xfrm>
          <a:prstGeom prst="rect">
            <a:avLst/>
          </a:prstGeom>
        </p:spPr>
      </p:pic>
      <p:pic>
        <p:nvPicPr>
          <p:cNvPr id="7" name="圖片 6">
            <a:extLst>
              <a:ext uri="{FF2B5EF4-FFF2-40B4-BE49-F238E27FC236}">
                <a16:creationId xmlns:a16="http://schemas.microsoft.com/office/drawing/2014/main" id="{58B747D5-3198-42C3-B0D0-B6C7D23CD2DF}"/>
              </a:ext>
            </a:extLst>
          </p:cNvPr>
          <p:cNvPicPr>
            <a:picLocks noChangeAspect="1"/>
          </p:cNvPicPr>
          <p:nvPr/>
        </p:nvPicPr>
        <p:blipFill>
          <a:blip r:embed="rId4"/>
          <a:stretch>
            <a:fillRect/>
          </a:stretch>
        </p:blipFill>
        <p:spPr>
          <a:xfrm>
            <a:off x="419100" y="3546817"/>
            <a:ext cx="3135662" cy="2630146"/>
          </a:xfrm>
          <a:prstGeom prst="rect">
            <a:avLst/>
          </a:prstGeom>
        </p:spPr>
      </p:pic>
    </p:spTree>
    <p:extLst>
      <p:ext uri="{BB962C8B-B14F-4D97-AF65-F5344CB8AC3E}">
        <p14:creationId xmlns:p14="http://schemas.microsoft.com/office/powerpoint/2010/main" val="318822524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3466</Words>
  <Application>Microsoft Office PowerPoint</Application>
  <PresentationFormat>寬螢幕</PresentationFormat>
  <Paragraphs>440</Paragraphs>
  <Slides>27</Slides>
  <Notes>23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27</vt:i4>
      </vt:variant>
    </vt:vector>
  </HeadingPairs>
  <TitlesOfParts>
    <vt:vector size="38" baseType="lpstr">
      <vt:lpstr>Adobe 繁黑體 Std B</vt:lpstr>
      <vt:lpstr>等线</vt:lpstr>
      <vt:lpstr>微軟正黑體</vt:lpstr>
      <vt:lpstr>新細明體</vt:lpstr>
      <vt:lpstr>Adobe Devanagari</vt:lpstr>
      <vt:lpstr>Adobe Garamond Pro Bold</vt:lpstr>
      <vt:lpstr>Arial</vt:lpstr>
      <vt:lpstr>Calibri</vt:lpstr>
      <vt:lpstr>Calibri Light</vt:lpstr>
      <vt:lpstr>Times New Roman</vt:lpstr>
      <vt:lpstr>Office 佈景主題</vt:lpstr>
      <vt:lpstr>統計學習與深度學習期末報告   雙北市租金預測模型</vt:lpstr>
      <vt:lpstr>大綱 - 第一部分</vt:lpstr>
      <vt:lpstr>問題定義</vt:lpstr>
      <vt:lpstr>資料來源 &amp; 資料描述</vt:lpstr>
      <vt:lpstr>資料集選取</vt:lpstr>
      <vt:lpstr>資料視覺化</vt:lpstr>
      <vt:lpstr>PowerPoint 簡報</vt:lpstr>
      <vt:lpstr>資料前處理</vt:lpstr>
      <vt:lpstr>資料前處理(續)</vt:lpstr>
      <vt:lpstr>資料前處理(續)</vt:lpstr>
      <vt:lpstr>模型假設</vt:lpstr>
      <vt:lpstr>訓練資料與測試資料</vt:lpstr>
      <vt:lpstr>大綱 - 第二部分</vt:lpstr>
      <vt:lpstr>選用模型</vt:lpstr>
      <vt:lpstr>模型結果</vt:lpstr>
      <vt:lpstr>迴歸模型係數(取絕對值前二十大)</vt:lpstr>
      <vt:lpstr>隨機森林特徵重要度(取前二十大)</vt:lpstr>
      <vt:lpstr>不同物件類型的預測結果</vt:lpstr>
      <vt:lpstr>模型改善</vt:lpstr>
      <vt:lpstr>模型改善(續)</vt:lpstr>
      <vt:lpstr>關鍵變因影響探討</vt:lpstr>
      <vt:lpstr>關鍵變因影響探討(續)</vt:lpstr>
      <vt:lpstr>結果視覺化(Y vs Y-hat)</vt:lpstr>
      <vt:lpstr>最終模型</vt:lpstr>
      <vt:lpstr>討論</vt:lpstr>
      <vt:lpstr>結論及未來展望</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陳宇鑫</dc:creator>
  <cp:lastModifiedBy>陳宇鑫</cp:lastModifiedBy>
  <cp:revision>43</cp:revision>
  <dcterms:created xsi:type="dcterms:W3CDTF">2020-12-30T01:47:12Z</dcterms:created>
  <dcterms:modified xsi:type="dcterms:W3CDTF">2021-01-01T09:59:45Z</dcterms:modified>
</cp:coreProperties>
</file>